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62" r:id="rId3"/>
    <p:sldId id="259" r:id="rId4"/>
    <p:sldId id="263" r:id="rId5"/>
    <p:sldId id="264" r:id="rId6"/>
    <p:sldId id="266" r:id="rId7"/>
    <p:sldId id="267" r:id="rId8"/>
    <p:sldId id="269" r:id="rId9"/>
    <p:sldId id="270" r:id="rId10"/>
    <p:sldId id="271" r:id="rId11"/>
    <p:sldId id="272" r:id="rId12"/>
  </p:sldIdLst>
  <p:sldSz cx="14630400" cy="8229600"/>
  <p:notesSz cx="8229600" cy="14630400"/>
  <p:embeddedFontLst>
    <p:embeddedFont>
      <p:font typeface="Poppins Light" panose="020B0604020202020204" pitchFamily="34" charset="0"/>
      <p:regular r:id="rId14"/>
      <p:italic r:id="rId15"/>
    </p:embeddedFont>
    <p:embeddedFont>
      <p:font typeface="Roboto Light" panose="020F0302020204030204" pitchFamily="34" charset="0"/>
      <p:regular r:id="rId16"/>
      <p:italic r:id="rId17"/>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182"/>
    <p:restoredTop sz="94610"/>
  </p:normalViewPr>
  <p:slideViewPr>
    <p:cSldViewPr snapToGrid="0" snapToObjects="1">
      <p:cViewPr varScale="1">
        <p:scale>
          <a:sx n="46" d="100"/>
          <a:sy n="46" d="100"/>
        </p:scale>
        <p:origin x="184" y="2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240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9649" y="1570309"/>
            <a:ext cx="7556421" cy="2333277"/>
          </a:xfrm>
          <a:prstGeom prst="rect">
            <a:avLst/>
          </a:prstGeom>
          <a:noFill/>
          <a:ln/>
        </p:spPr>
        <p:txBody>
          <a:bodyPr wrap="square" lIns="0" tIns="0" rIns="0" bIns="0" rtlCol="0" anchor="t"/>
          <a:lstStyle/>
          <a:p>
            <a:pPr marL="0" indent="0" algn="ctr">
              <a:lnSpc>
                <a:spcPts val="4850"/>
              </a:lnSpc>
              <a:buNone/>
            </a:pPr>
            <a:r>
              <a:rPr lang="en-US" sz="3900" dirty="0">
                <a:solidFill>
                  <a:srgbClr val="F2F2F3"/>
                </a:solidFill>
                <a:latin typeface="Poppins Light" pitchFamily="34" charset="0"/>
                <a:ea typeface="Poppins Light" pitchFamily="34" charset="-122"/>
                <a:cs typeface="Poppins Light" pitchFamily="34" charset="-120"/>
              </a:rPr>
              <a:t>Hackathon#1 </a:t>
            </a:r>
          </a:p>
          <a:p>
            <a:pPr marL="0" indent="0" algn="ctr">
              <a:lnSpc>
                <a:spcPts val="4850"/>
              </a:lnSpc>
              <a:buNone/>
            </a:pPr>
            <a:r>
              <a:rPr lang="en-US" sz="3900" dirty="0" err="1">
                <a:solidFill>
                  <a:srgbClr val="F2F2F3"/>
                </a:solidFill>
                <a:latin typeface="Poppins Light" pitchFamily="34" charset="0"/>
                <a:ea typeface="Poppins Light" pitchFamily="34" charset="-122"/>
                <a:cs typeface="Poppins Light" pitchFamily="34" charset="-120"/>
              </a:rPr>
              <a:t>Réduire</a:t>
            </a:r>
            <a:r>
              <a:rPr lang="en-US" sz="3900" dirty="0">
                <a:solidFill>
                  <a:srgbClr val="F2F2F3"/>
                </a:solidFill>
                <a:latin typeface="Poppins Light" pitchFamily="34" charset="0"/>
                <a:ea typeface="Poppins Light" pitchFamily="34" charset="-122"/>
                <a:cs typeface="Poppins Light" pitchFamily="34" charset="-120"/>
              </a:rPr>
              <a:t> l'Attrition chez IBM : Une </a:t>
            </a:r>
            <a:r>
              <a:rPr lang="en-US" sz="3900" dirty="0" err="1">
                <a:solidFill>
                  <a:srgbClr val="F2F2F3"/>
                </a:solidFill>
                <a:latin typeface="Poppins Light" pitchFamily="34" charset="0"/>
                <a:ea typeface="Poppins Light" pitchFamily="34" charset="-122"/>
                <a:cs typeface="Poppins Light" pitchFamily="34" charset="-120"/>
              </a:rPr>
              <a:t>Approche</a:t>
            </a:r>
            <a:r>
              <a:rPr lang="en-US" sz="3900" dirty="0">
                <a:solidFill>
                  <a:srgbClr val="F2F2F3"/>
                </a:solidFill>
                <a:latin typeface="Poppins Light" pitchFamily="34" charset="0"/>
                <a:ea typeface="Poppins Light" pitchFamily="34" charset="-122"/>
                <a:cs typeface="Poppins Light" pitchFamily="34" charset="-120"/>
              </a:rPr>
              <a:t> </a:t>
            </a:r>
            <a:r>
              <a:rPr lang="en-US" sz="3900" dirty="0" err="1">
                <a:solidFill>
                  <a:srgbClr val="F2F2F3"/>
                </a:solidFill>
                <a:latin typeface="Poppins Light" pitchFamily="34" charset="0"/>
                <a:ea typeface="Poppins Light" pitchFamily="34" charset="-122"/>
                <a:cs typeface="Poppins Light" pitchFamily="34" charset="-120"/>
              </a:rPr>
              <a:t>Analytique</a:t>
            </a:r>
            <a:endParaRPr lang="en-US" sz="3900" dirty="0"/>
          </a:p>
        </p:txBody>
      </p:sp>
      <p:sp>
        <p:nvSpPr>
          <p:cNvPr id="4" name="Text 1"/>
          <p:cNvSpPr/>
          <p:nvPr/>
        </p:nvSpPr>
        <p:spPr>
          <a:xfrm>
            <a:off x="719649" y="3903586"/>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Light" pitchFamily="34" charset="0"/>
                <a:ea typeface="Roboto Light" pitchFamily="34" charset="-122"/>
                <a:cs typeface="Roboto Light" pitchFamily="34" charset="-120"/>
              </a:rPr>
              <a:t>Bienvenue à cette présentation stratégique axée sur la réduction de l'attrition au sein d'IBM. Nous explorerons les facteurs clés contribuant au départ des employés et vous présenterons une feuille de route basée sur les données pour renforcer la fidélisation.</a:t>
            </a:r>
            <a:endParaRPr lang="en-US" sz="1550" dirty="0"/>
          </a:p>
        </p:txBody>
      </p:sp>
      <p:sp>
        <p:nvSpPr>
          <p:cNvPr id="5" name="Text 0">
            <a:extLst>
              <a:ext uri="{FF2B5EF4-FFF2-40B4-BE49-F238E27FC236}">
                <a16:creationId xmlns:a16="http://schemas.microsoft.com/office/drawing/2014/main" id="{5BAA417D-5743-67BB-DC21-0F99E7E2502E}"/>
              </a:ext>
            </a:extLst>
          </p:cNvPr>
          <p:cNvSpPr/>
          <p:nvPr/>
        </p:nvSpPr>
        <p:spPr>
          <a:xfrm>
            <a:off x="719649" y="5949327"/>
            <a:ext cx="3691713" cy="1240155"/>
          </a:xfrm>
          <a:prstGeom prst="rect">
            <a:avLst/>
          </a:prstGeom>
          <a:noFill/>
          <a:ln/>
        </p:spPr>
        <p:txBody>
          <a:bodyPr wrap="square" lIns="0" tIns="0" rIns="0" bIns="0" rtlCol="0" anchor="t"/>
          <a:lstStyle/>
          <a:p>
            <a:pPr marL="0" indent="0" algn="l">
              <a:lnSpc>
                <a:spcPts val="4850"/>
              </a:lnSpc>
              <a:buNone/>
            </a:pPr>
            <a:r>
              <a:rPr lang="en-US" sz="2800" dirty="0" err="1">
                <a:solidFill>
                  <a:srgbClr val="F2F2F3"/>
                </a:solidFill>
                <a:latin typeface="Poppins Light" pitchFamily="34" charset="0"/>
                <a:cs typeface="Poppins Light" pitchFamily="34" charset="-120"/>
              </a:rPr>
              <a:t>Ghizlane</a:t>
            </a:r>
            <a:r>
              <a:rPr lang="en-US" sz="2800" dirty="0">
                <a:solidFill>
                  <a:srgbClr val="F2F2F3"/>
                </a:solidFill>
                <a:latin typeface="Poppins Light" pitchFamily="34" charset="0"/>
                <a:cs typeface="Poppins Light" pitchFamily="34" charset="-120"/>
              </a:rPr>
              <a:t> </a:t>
            </a:r>
            <a:r>
              <a:rPr lang="en-US" sz="2800" dirty="0" err="1">
                <a:solidFill>
                  <a:srgbClr val="F2F2F3"/>
                </a:solidFill>
                <a:latin typeface="Poppins Light" pitchFamily="34" charset="0"/>
                <a:cs typeface="Poppins Light" pitchFamily="34" charset="-120"/>
              </a:rPr>
              <a:t>Lasri</a:t>
            </a:r>
            <a:r>
              <a:rPr lang="en-US" sz="2800" dirty="0">
                <a:solidFill>
                  <a:srgbClr val="F2F2F3"/>
                </a:solidFill>
                <a:latin typeface="Poppins Light" pitchFamily="34" charset="0"/>
                <a:cs typeface="Poppins Light" pitchFamily="34" charset="-120"/>
              </a:rPr>
              <a:t> &amp;</a:t>
            </a:r>
          </a:p>
          <a:p>
            <a:pPr marL="0" indent="0" algn="l">
              <a:lnSpc>
                <a:spcPts val="4850"/>
              </a:lnSpc>
              <a:buNone/>
            </a:pPr>
            <a:r>
              <a:rPr lang="en-US" sz="2800" dirty="0">
                <a:solidFill>
                  <a:srgbClr val="F2F2F3"/>
                </a:solidFill>
                <a:latin typeface="Poppins Light" pitchFamily="34" charset="0"/>
                <a:cs typeface="Poppins Light" pitchFamily="34" charset="-120"/>
              </a:rPr>
              <a:t>Jean-Pierre </a:t>
            </a:r>
            <a:r>
              <a:rPr lang="en-US" sz="2800" dirty="0" err="1">
                <a:solidFill>
                  <a:srgbClr val="F2F2F3"/>
                </a:solidFill>
                <a:latin typeface="Poppins Light" pitchFamily="34" charset="0"/>
                <a:cs typeface="Poppins Light" pitchFamily="34" charset="-120"/>
              </a:rPr>
              <a:t>Rugina</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284446"/>
            <a:ext cx="10939820" cy="620078"/>
          </a:xfrm>
          <a:prstGeom prst="rect">
            <a:avLst/>
          </a:prstGeom>
          <a:noFill/>
          <a:ln/>
        </p:spPr>
        <p:txBody>
          <a:bodyPr wrap="none" lIns="0" tIns="0" rIns="0" bIns="0" rtlCol="0" anchor="t"/>
          <a:lstStyle/>
          <a:p>
            <a:pPr marL="0" indent="0" algn="l">
              <a:lnSpc>
                <a:spcPts val="4850"/>
              </a:lnSpc>
              <a:buNone/>
            </a:pPr>
            <a:r>
              <a:rPr lang="en-US" sz="3900" dirty="0">
                <a:solidFill>
                  <a:srgbClr val="F2F2F3"/>
                </a:solidFill>
                <a:latin typeface="Poppins Light" pitchFamily="34" charset="0"/>
                <a:ea typeface="Poppins Light" pitchFamily="34" charset="-122"/>
                <a:cs typeface="Poppins Light" pitchFamily="34" charset="-120"/>
              </a:rPr>
              <a:t>Cluster 1 : Les Commerciaux Mobiles (20.87%)</a:t>
            </a:r>
            <a:endParaRPr lang="en-US" sz="3900" dirty="0"/>
          </a:p>
        </p:txBody>
      </p:sp>
      <p:pic>
        <p:nvPicPr>
          <p:cNvPr id="3" name="Image 0" descr="preencoded.png"/>
          <p:cNvPicPr>
            <a:picLocks noChangeAspect="1"/>
          </p:cNvPicPr>
          <p:nvPr/>
        </p:nvPicPr>
        <p:blipFill>
          <a:blip r:embed="rId3"/>
          <a:stretch>
            <a:fillRect/>
          </a:stretch>
        </p:blipFill>
        <p:spPr>
          <a:xfrm>
            <a:off x="793790" y="2425422"/>
            <a:ext cx="6279356" cy="4296370"/>
          </a:xfrm>
          <a:prstGeom prst="rect">
            <a:avLst/>
          </a:prstGeom>
        </p:spPr>
      </p:pic>
      <p:sp>
        <p:nvSpPr>
          <p:cNvPr id="4" name="Text 1"/>
          <p:cNvSpPr/>
          <p:nvPr/>
        </p:nvSpPr>
        <p:spPr>
          <a:xfrm>
            <a:off x="7564874" y="2380774"/>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Light" pitchFamily="34" charset="0"/>
                <a:ea typeface="Roboto Light" pitchFamily="34" charset="-122"/>
                <a:cs typeface="Roboto Light" pitchFamily="34" charset="-120"/>
              </a:rPr>
              <a:t>Ce cluster est principalement composé de </a:t>
            </a:r>
            <a:r>
              <a:rPr lang="en-US" sz="1550" b="1" u="sng" dirty="0">
                <a:solidFill>
                  <a:srgbClr val="E5E0DF"/>
                </a:solidFill>
                <a:latin typeface="Roboto Light" pitchFamily="34" charset="0"/>
                <a:ea typeface="Roboto Light" pitchFamily="34" charset="-122"/>
                <a:cs typeface="Roboto Light" pitchFamily="34" charset="-120"/>
              </a:rPr>
              <a:t>Sales Executives</a:t>
            </a:r>
            <a:r>
              <a:rPr lang="en-US" sz="1550" dirty="0">
                <a:solidFill>
                  <a:srgbClr val="E5E0DF"/>
                </a:solidFill>
                <a:latin typeface="Roboto Light" pitchFamily="34" charset="0"/>
                <a:ea typeface="Roboto Light" pitchFamily="34" charset="-122"/>
                <a:cs typeface="Roboto Light" pitchFamily="34" charset="-120"/>
              </a:rPr>
              <a:t>, qui, bien qu'ils n'effectuent pas toujours de nombreuses heures supplémentaires, sont confrontés à une instabilité implicite liée à la nature de leur rôle. La pression des objectifs et la nécessité de mobilité peuvent générer un sentiment de précarité.</a:t>
            </a:r>
            <a:endParaRPr lang="en-US" sz="1550" dirty="0"/>
          </a:p>
        </p:txBody>
      </p:sp>
      <p:sp>
        <p:nvSpPr>
          <p:cNvPr id="5" name="Text 2"/>
          <p:cNvSpPr/>
          <p:nvPr/>
        </p:nvSpPr>
        <p:spPr>
          <a:xfrm>
            <a:off x="7564874" y="4147066"/>
            <a:ext cx="6279356" cy="317540"/>
          </a:xfrm>
          <a:prstGeom prst="rect">
            <a:avLst/>
          </a:prstGeom>
          <a:noFill/>
          <a:ln/>
        </p:spPr>
        <p:txBody>
          <a:bodyPr wrap="none" lIns="0" tIns="0" rIns="0" bIns="0" rtlCol="0" anchor="t"/>
          <a:lstStyle/>
          <a:p>
            <a:pPr marL="0" indent="0" algn="l">
              <a:lnSpc>
                <a:spcPts val="2500"/>
              </a:lnSpc>
              <a:buNone/>
            </a:pPr>
            <a:r>
              <a:rPr lang="en-US" sz="1550" b="1" dirty="0">
                <a:solidFill>
                  <a:srgbClr val="E5E0DF"/>
                </a:solidFill>
                <a:latin typeface="Roboto Light" pitchFamily="34" charset="0"/>
                <a:ea typeface="Roboto Light" pitchFamily="34" charset="-122"/>
                <a:cs typeface="Roboto Light" pitchFamily="34" charset="-120"/>
              </a:rPr>
              <a:t>Recommandations :</a:t>
            </a:r>
            <a:endParaRPr lang="en-US" sz="1550" dirty="0"/>
          </a:p>
        </p:txBody>
      </p:sp>
      <p:sp>
        <p:nvSpPr>
          <p:cNvPr id="6" name="Text 3"/>
          <p:cNvSpPr/>
          <p:nvPr/>
        </p:nvSpPr>
        <p:spPr>
          <a:xfrm>
            <a:off x="7564874" y="4643199"/>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E0DF"/>
                </a:solidFill>
                <a:latin typeface="Roboto Light" pitchFamily="34" charset="0"/>
                <a:ea typeface="Roboto Light" pitchFamily="34" charset="-122"/>
                <a:cs typeface="Roboto Light" pitchFamily="34" charset="-120"/>
              </a:rPr>
              <a:t>Mettre en place des mécanismes de reconnaissance rapide et fréquente de leurs performances.</a:t>
            </a:r>
            <a:endParaRPr lang="en-US" sz="1550" dirty="0"/>
          </a:p>
        </p:txBody>
      </p:sp>
      <p:sp>
        <p:nvSpPr>
          <p:cNvPr id="7" name="Text 4"/>
          <p:cNvSpPr/>
          <p:nvPr/>
        </p:nvSpPr>
        <p:spPr>
          <a:xfrm>
            <a:off x="7564874" y="5347692"/>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E0DF"/>
                </a:solidFill>
                <a:latin typeface="Roboto Light" pitchFamily="34" charset="0"/>
                <a:ea typeface="Roboto Light" pitchFamily="34" charset="-122"/>
                <a:cs typeface="Roboto Light" pitchFamily="34" charset="-120"/>
              </a:rPr>
              <a:t>Faciliter la mobilité interne et les opportunités de carrière pour offrir des perspectives.</a:t>
            </a:r>
            <a:endParaRPr lang="en-US" sz="1550" dirty="0"/>
          </a:p>
        </p:txBody>
      </p:sp>
      <p:sp>
        <p:nvSpPr>
          <p:cNvPr id="8" name="Text 5"/>
          <p:cNvSpPr/>
          <p:nvPr/>
        </p:nvSpPr>
        <p:spPr>
          <a:xfrm>
            <a:off x="7564874" y="6052185"/>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E0DF"/>
                </a:solidFill>
                <a:latin typeface="Roboto Light" pitchFamily="34" charset="0"/>
                <a:ea typeface="Roboto Light" pitchFamily="34" charset="-122"/>
                <a:cs typeface="Roboto Light" pitchFamily="34" charset="-120"/>
              </a:rPr>
              <a:t>Assurer un suivi individuel régulier de leurs objectifs, avec un soutien managérial constant.</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284446"/>
            <a:ext cx="11085195" cy="620078"/>
          </a:xfrm>
          <a:prstGeom prst="rect">
            <a:avLst/>
          </a:prstGeom>
          <a:noFill/>
          <a:ln/>
        </p:spPr>
        <p:txBody>
          <a:bodyPr wrap="none" lIns="0" tIns="0" rIns="0" bIns="0" rtlCol="0" anchor="t"/>
          <a:lstStyle/>
          <a:p>
            <a:pPr>
              <a:lnSpc>
                <a:spcPts val="4850"/>
              </a:lnSpc>
            </a:pPr>
            <a:r>
              <a:rPr lang="en-US" sz="3900" dirty="0">
                <a:solidFill>
                  <a:srgbClr val="F2F2F3"/>
                </a:solidFill>
                <a:latin typeface="Poppins Light" pitchFamily="34" charset="0"/>
                <a:ea typeface="Poppins Light" pitchFamily="34" charset="-122"/>
                <a:cs typeface="Poppins Light" pitchFamily="34" charset="-120"/>
              </a:rPr>
              <a:t>Cluster 2 </a:t>
            </a:r>
            <a:r>
              <a:rPr lang="en-US" sz="3900" dirty="0">
                <a:solidFill>
                  <a:schemeClr val="bg1"/>
                </a:solidFill>
                <a:latin typeface="Poppins Light" pitchFamily="34" charset="0"/>
                <a:ea typeface="Poppins Light" pitchFamily="34" charset="-122"/>
                <a:cs typeface="Poppins Light" pitchFamily="34" charset="-120"/>
              </a:rPr>
              <a:t>: </a:t>
            </a:r>
            <a:r>
              <a:rPr lang="fr-FR" sz="3900" dirty="0">
                <a:solidFill>
                  <a:srgbClr val="F2F2F3"/>
                </a:solidFill>
                <a:latin typeface="Poppins Light" pitchFamily="34" charset="0"/>
                <a:cs typeface="Poppins Light" pitchFamily="34" charset="-120"/>
              </a:rPr>
              <a:t>Profils Stables à Forte Valeur (8.97%)</a:t>
            </a:r>
          </a:p>
          <a:p>
            <a:pPr marL="0" indent="0" algn="l">
              <a:lnSpc>
                <a:spcPts val="4850"/>
              </a:lnSpc>
              <a:buNone/>
            </a:pPr>
            <a:endParaRPr lang="en-US" sz="3900" dirty="0"/>
          </a:p>
        </p:txBody>
      </p:sp>
      <p:sp>
        <p:nvSpPr>
          <p:cNvPr id="4" name="Text 1"/>
          <p:cNvSpPr/>
          <p:nvPr/>
        </p:nvSpPr>
        <p:spPr>
          <a:xfrm>
            <a:off x="7564874" y="2380774"/>
            <a:ext cx="6279356" cy="1167496"/>
          </a:xfrm>
          <a:prstGeom prst="rect">
            <a:avLst/>
          </a:prstGeom>
          <a:noFill/>
          <a:ln/>
        </p:spPr>
        <p:txBody>
          <a:bodyPr wrap="square" lIns="0" tIns="0" rIns="0" bIns="0" rtlCol="0" anchor="t"/>
          <a:lstStyle/>
          <a:p>
            <a:r>
              <a:rPr lang="fr-FR" dirty="0">
                <a:solidFill>
                  <a:srgbClr val="E5E0DF"/>
                </a:solidFill>
                <a:latin typeface="Roboto Light" pitchFamily="34" charset="0"/>
                <a:cs typeface="Roboto Light" pitchFamily="34" charset="-120"/>
              </a:rPr>
              <a:t>Ce groupe inclut principalement des techniciens de laboratoire, caractérisés par leur stabilité et leur faible volume d'heures supplémentaires. Ils représentent un atout majeur pour l'entreprise grâce à leur expertise.</a:t>
            </a:r>
          </a:p>
        </p:txBody>
      </p:sp>
      <p:sp>
        <p:nvSpPr>
          <p:cNvPr id="5" name="Text 2"/>
          <p:cNvSpPr/>
          <p:nvPr/>
        </p:nvSpPr>
        <p:spPr>
          <a:xfrm>
            <a:off x="7564874" y="3913244"/>
            <a:ext cx="6279356" cy="317540"/>
          </a:xfrm>
          <a:prstGeom prst="rect">
            <a:avLst/>
          </a:prstGeom>
          <a:noFill/>
          <a:ln/>
        </p:spPr>
        <p:txBody>
          <a:bodyPr wrap="none" lIns="0" tIns="0" rIns="0" bIns="0" rtlCol="0" anchor="t"/>
          <a:lstStyle/>
          <a:p>
            <a:pPr marL="0" indent="0" algn="l">
              <a:lnSpc>
                <a:spcPts val="2500"/>
              </a:lnSpc>
              <a:buNone/>
            </a:pPr>
            <a:r>
              <a:rPr lang="en-US" sz="2000" b="1" dirty="0">
                <a:solidFill>
                  <a:srgbClr val="E5E0DF"/>
                </a:solidFill>
                <a:latin typeface="Roboto Light" pitchFamily="34" charset="0"/>
                <a:ea typeface="Roboto Light" pitchFamily="34" charset="-122"/>
                <a:cs typeface="Roboto Light" pitchFamily="34" charset="-120"/>
              </a:rPr>
              <a:t>Recommandations :</a:t>
            </a:r>
            <a:endParaRPr lang="en-US" sz="2000" dirty="0"/>
          </a:p>
        </p:txBody>
      </p:sp>
      <p:sp>
        <p:nvSpPr>
          <p:cNvPr id="6" name="Text 3"/>
          <p:cNvSpPr/>
          <p:nvPr/>
        </p:nvSpPr>
        <p:spPr>
          <a:xfrm>
            <a:off x="7564874" y="4760151"/>
            <a:ext cx="6279356" cy="964788"/>
          </a:xfrm>
          <a:prstGeom prst="rect">
            <a:avLst/>
          </a:prstGeom>
          <a:noFill/>
          <a:ln/>
        </p:spPr>
        <p:txBody>
          <a:bodyPr wrap="square" lIns="0" tIns="0" rIns="0" bIns="0" rtlCol="0" anchor="t"/>
          <a:lstStyle/>
          <a:p>
            <a:r>
              <a:rPr lang="fr-FR" sz="2000" b="1" dirty="0">
                <a:solidFill>
                  <a:srgbClr val="E5E0DF"/>
                </a:solidFill>
                <a:latin typeface="Roboto Light" pitchFamily="34" charset="0"/>
                <a:cs typeface="Roboto Light" pitchFamily="34" charset="-120"/>
              </a:rPr>
              <a:t>Mentor des Nouvelles Recrues</a:t>
            </a:r>
          </a:p>
          <a:p>
            <a:r>
              <a:rPr lang="fr-FR" sz="1600" dirty="0">
                <a:solidFill>
                  <a:srgbClr val="E5E0DF"/>
                </a:solidFill>
                <a:latin typeface="Roboto Light" pitchFamily="34" charset="0"/>
                <a:cs typeface="Roboto Light" pitchFamily="34" charset="-120"/>
              </a:rPr>
              <a:t>Capitaliser sur leur expérience pour guider les nouveaux arrivants et assurer la transmission des connaissances.</a:t>
            </a:r>
          </a:p>
        </p:txBody>
      </p:sp>
      <p:sp>
        <p:nvSpPr>
          <p:cNvPr id="7" name="Text 4"/>
          <p:cNvSpPr/>
          <p:nvPr/>
        </p:nvSpPr>
        <p:spPr>
          <a:xfrm>
            <a:off x="7564874" y="5964227"/>
            <a:ext cx="6279356" cy="1291338"/>
          </a:xfrm>
          <a:prstGeom prst="rect">
            <a:avLst/>
          </a:prstGeom>
          <a:noFill/>
          <a:ln/>
        </p:spPr>
        <p:txBody>
          <a:bodyPr wrap="square" lIns="0" tIns="0" rIns="0" bIns="0" rtlCol="0" anchor="t"/>
          <a:lstStyle/>
          <a:p>
            <a:r>
              <a:rPr lang="fr-FR" sz="2000" b="1" dirty="0">
                <a:solidFill>
                  <a:srgbClr val="E5E0DF"/>
                </a:solidFill>
                <a:latin typeface="Roboto Light" pitchFamily="34" charset="0"/>
                <a:cs typeface="Roboto Light" pitchFamily="34" charset="-120"/>
              </a:rPr>
              <a:t>Capitaliser sur leur Expérience</a:t>
            </a:r>
          </a:p>
          <a:p>
            <a:r>
              <a:rPr lang="fr-FR" sz="1600" dirty="0">
                <a:solidFill>
                  <a:srgbClr val="E5E0DF"/>
                </a:solidFill>
                <a:latin typeface="Roboto Light" pitchFamily="34" charset="0"/>
                <a:cs typeface="Roboto Light" pitchFamily="34" charset="-120"/>
              </a:rPr>
              <a:t>Les impliquer dans des projets stratégiques et leur confier des rôles de leadership informels pour valoriser leur savoir.</a:t>
            </a:r>
          </a:p>
        </p:txBody>
      </p:sp>
      <p:pic>
        <p:nvPicPr>
          <p:cNvPr id="9" name="Image 8">
            <a:extLst>
              <a:ext uri="{FF2B5EF4-FFF2-40B4-BE49-F238E27FC236}">
                <a16:creationId xmlns:a16="http://schemas.microsoft.com/office/drawing/2014/main" id="{8D82FC1E-1442-5E72-7353-C468AEE49DDE}"/>
              </a:ext>
            </a:extLst>
          </p:cNvPr>
          <p:cNvPicPr>
            <a:picLocks noChangeAspect="1"/>
          </p:cNvPicPr>
          <p:nvPr/>
        </p:nvPicPr>
        <p:blipFill>
          <a:blip r:embed="rId3"/>
          <a:stretch>
            <a:fillRect/>
          </a:stretch>
        </p:blipFill>
        <p:spPr>
          <a:xfrm>
            <a:off x="549836" y="2177415"/>
            <a:ext cx="6515691" cy="49764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2115" y="753904"/>
            <a:ext cx="7679769" cy="1144191"/>
          </a:xfrm>
          <a:prstGeom prst="rect">
            <a:avLst/>
          </a:prstGeom>
          <a:noFill/>
          <a:ln/>
        </p:spPr>
        <p:txBody>
          <a:bodyPr wrap="square" lIns="0" tIns="0" rIns="0" bIns="0" rtlCol="0" anchor="t"/>
          <a:lstStyle/>
          <a:p>
            <a:pPr marL="0" indent="0" algn="l">
              <a:lnSpc>
                <a:spcPts val="4500"/>
              </a:lnSpc>
              <a:buNone/>
            </a:pPr>
            <a:r>
              <a:rPr lang="en-US" sz="3600" dirty="0">
                <a:solidFill>
                  <a:srgbClr val="F2F2F3"/>
                </a:solidFill>
                <a:latin typeface="Poppins Light" pitchFamily="34" charset="0"/>
                <a:ea typeface="Poppins Light" pitchFamily="34" charset="-122"/>
                <a:cs typeface="Poppins Light" pitchFamily="34" charset="-120"/>
              </a:rPr>
              <a:t>Notre Démarche Analytique Stratégique</a:t>
            </a:r>
            <a:endParaRPr lang="en-US" sz="3600" dirty="0"/>
          </a:p>
        </p:txBody>
      </p:sp>
      <p:sp>
        <p:nvSpPr>
          <p:cNvPr id="4" name="Shape 1"/>
          <p:cNvSpPr/>
          <p:nvPr/>
        </p:nvSpPr>
        <p:spPr>
          <a:xfrm>
            <a:off x="732115" y="2172653"/>
            <a:ext cx="182999" cy="1098232"/>
          </a:xfrm>
          <a:prstGeom prst="roundRect">
            <a:avLst>
              <a:gd name="adj" fmla="val 42012"/>
            </a:avLst>
          </a:prstGeom>
          <a:solidFill>
            <a:srgbClr val="3D3D42"/>
          </a:solidFill>
          <a:ln w="7620">
            <a:solidFill>
              <a:srgbClr val="56565B"/>
            </a:solidFill>
            <a:prstDash val="solid"/>
          </a:ln>
        </p:spPr>
        <p:txBody>
          <a:bodyPr/>
          <a:lstStyle/>
          <a:p>
            <a:endParaRPr lang="fr-FR"/>
          </a:p>
        </p:txBody>
      </p:sp>
      <p:sp>
        <p:nvSpPr>
          <p:cNvPr id="5" name="Text 2"/>
          <p:cNvSpPr/>
          <p:nvPr/>
        </p:nvSpPr>
        <p:spPr>
          <a:xfrm>
            <a:off x="1098113" y="2355652"/>
            <a:ext cx="2774156" cy="285988"/>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Poppins Light" pitchFamily="34" charset="0"/>
                <a:ea typeface="Poppins Light" pitchFamily="34" charset="-122"/>
                <a:cs typeface="Poppins Light" pitchFamily="34" charset="-120"/>
              </a:rPr>
              <a:t>Exploration des Données</a:t>
            </a:r>
            <a:endParaRPr lang="en-US" sz="1800" dirty="0"/>
          </a:p>
        </p:txBody>
      </p:sp>
      <p:sp>
        <p:nvSpPr>
          <p:cNvPr id="6" name="Text 3"/>
          <p:cNvSpPr/>
          <p:nvPr/>
        </p:nvSpPr>
        <p:spPr>
          <a:xfrm>
            <a:off x="1098113" y="2751415"/>
            <a:ext cx="7313771" cy="292775"/>
          </a:xfrm>
          <a:prstGeom prst="rect">
            <a:avLst/>
          </a:prstGeom>
          <a:noFill/>
          <a:ln/>
        </p:spPr>
        <p:txBody>
          <a:bodyPr wrap="none" lIns="0" tIns="0" rIns="0" bIns="0" rtlCol="0" anchor="t"/>
          <a:lstStyle/>
          <a:p>
            <a:pPr marL="0" indent="0" algn="l">
              <a:lnSpc>
                <a:spcPts val="2300"/>
              </a:lnSpc>
              <a:buNone/>
            </a:pPr>
            <a:r>
              <a:rPr lang="en-US" sz="1400" dirty="0">
                <a:solidFill>
                  <a:srgbClr val="E5E0DF"/>
                </a:solidFill>
                <a:latin typeface="Roboto Light" pitchFamily="34" charset="0"/>
                <a:ea typeface="Roboto Light" pitchFamily="34" charset="-122"/>
                <a:cs typeface="Roboto Light" pitchFamily="34" charset="-120"/>
              </a:rPr>
              <a:t>Importation et analyse exploratoire, </a:t>
            </a:r>
            <a:r>
              <a:rPr lang="en-US" sz="1400" dirty="0" err="1">
                <a:solidFill>
                  <a:srgbClr val="E5E0DF"/>
                </a:solidFill>
                <a:latin typeface="Roboto Light" pitchFamily="34" charset="0"/>
                <a:ea typeface="Roboto Light" pitchFamily="34" charset="-122"/>
                <a:cs typeface="Roboto Light" pitchFamily="34" charset="-120"/>
              </a:rPr>
              <a:t>pré</a:t>
            </a:r>
            <a:r>
              <a:rPr lang="en-US" sz="1400" dirty="0">
                <a:solidFill>
                  <a:srgbClr val="E5E0DF"/>
                </a:solidFill>
                <a:latin typeface="Roboto Light" pitchFamily="34" charset="0"/>
                <a:ea typeface="Roboto Light" pitchFamily="34" charset="-122"/>
                <a:cs typeface="Roboto Light" pitchFamily="34" charset="-120"/>
              </a:rPr>
              <a:t>-processing et analyse des corrélations.</a:t>
            </a:r>
            <a:endParaRPr lang="en-US" sz="1400" dirty="0"/>
          </a:p>
        </p:txBody>
      </p:sp>
      <p:sp>
        <p:nvSpPr>
          <p:cNvPr id="7" name="Shape 4"/>
          <p:cNvSpPr/>
          <p:nvPr/>
        </p:nvSpPr>
        <p:spPr>
          <a:xfrm>
            <a:off x="1006673" y="3408164"/>
            <a:ext cx="182999" cy="1347311"/>
          </a:xfrm>
          <a:prstGeom prst="roundRect">
            <a:avLst>
              <a:gd name="adj" fmla="val 42012"/>
            </a:avLst>
          </a:prstGeom>
          <a:solidFill>
            <a:srgbClr val="3D3D42"/>
          </a:solidFill>
          <a:ln w="7620">
            <a:solidFill>
              <a:srgbClr val="56565B"/>
            </a:solidFill>
            <a:prstDash val="solid"/>
          </a:ln>
        </p:spPr>
        <p:txBody>
          <a:bodyPr/>
          <a:lstStyle/>
          <a:p>
            <a:endParaRPr lang="fr-FR"/>
          </a:p>
        </p:txBody>
      </p:sp>
      <p:sp>
        <p:nvSpPr>
          <p:cNvPr id="8" name="Text 5"/>
          <p:cNvSpPr/>
          <p:nvPr/>
        </p:nvSpPr>
        <p:spPr>
          <a:xfrm>
            <a:off x="1372672" y="3591163"/>
            <a:ext cx="3865364" cy="285988"/>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Poppins Light" pitchFamily="34" charset="0"/>
                <a:ea typeface="Poppins Light" pitchFamily="34" charset="-122"/>
                <a:cs typeface="Poppins Light" pitchFamily="34" charset="-120"/>
              </a:rPr>
              <a:t>Analyse Approfondie des Features</a:t>
            </a:r>
            <a:endParaRPr lang="en-US" sz="1800" dirty="0"/>
          </a:p>
        </p:txBody>
      </p:sp>
      <p:sp>
        <p:nvSpPr>
          <p:cNvPr id="9" name="Text 6"/>
          <p:cNvSpPr/>
          <p:nvPr/>
        </p:nvSpPr>
        <p:spPr>
          <a:xfrm>
            <a:off x="1372672" y="3986927"/>
            <a:ext cx="7039213" cy="585549"/>
          </a:xfrm>
          <a:prstGeom prst="rect">
            <a:avLst/>
          </a:prstGeom>
          <a:noFill/>
          <a:ln/>
        </p:spPr>
        <p:txBody>
          <a:bodyPr wrap="square" lIns="0" tIns="0" rIns="0" bIns="0" rtlCol="0" anchor="t"/>
          <a:lstStyle/>
          <a:p>
            <a:pPr marL="0" indent="0" algn="l">
              <a:lnSpc>
                <a:spcPts val="2300"/>
              </a:lnSpc>
              <a:buNone/>
            </a:pPr>
            <a:r>
              <a:rPr lang="en-US" sz="1400" dirty="0" err="1">
                <a:solidFill>
                  <a:srgbClr val="E5E0DF"/>
                </a:solidFill>
                <a:latin typeface="Roboto Light" pitchFamily="34" charset="0"/>
                <a:ea typeface="Roboto Light" pitchFamily="34" charset="-122"/>
                <a:cs typeface="Roboto Light" pitchFamily="34" charset="-120"/>
              </a:rPr>
              <a:t>Utilisation</a:t>
            </a:r>
            <a:r>
              <a:rPr lang="en-US" sz="1400" dirty="0">
                <a:solidFill>
                  <a:srgbClr val="E5E0DF"/>
                </a:solidFill>
                <a:latin typeface="Roboto Light" pitchFamily="34" charset="0"/>
                <a:ea typeface="Roboto Light" pitchFamily="34" charset="-122"/>
                <a:cs typeface="Roboto Light" pitchFamily="34" charset="-120"/>
              </a:rPr>
              <a:t> de  heatmap, </a:t>
            </a:r>
            <a:r>
              <a:rPr lang="en-US" sz="1400" dirty="0" err="1">
                <a:solidFill>
                  <a:srgbClr val="E5E0DF"/>
                </a:solidFill>
                <a:latin typeface="Roboto Light" pitchFamily="34" charset="0"/>
                <a:ea typeface="Roboto Light" pitchFamily="34" charset="-122"/>
                <a:cs typeface="Roboto Light" pitchFamily="34" charset="-120"/>
              </a:rPr>
              <a:t>BoxPlots</a:t>
            </a:r>
            <a:r>
              <a:rPr lang="en-US" sz="1400" dirty="0">
                <a:solidFill>
                  <a:srgbClr val="E5E0DF"/>
                </a:solidFill>
                <a:latin typeface="Roboto Light" pitchFamily="34" charset="0"/>
                <a:ea typeface="Roboto Light" pitchFamily="34" charset="-122"/>
                <a:cs typeface="Roboto Light" pitchFamily="34" charset="-120"/>
              </a:rPr>
              <a:t>, </a:t>
            </a:r>
            <a:r>
              <a:rPr lang="en-US" sz="1400" dirty="0" err="1">
                <a:solidFill>
                  <a:srgbClr val="E5E0DF"/>
                </a:solidFill>
                <a:latin typeface="Roboto Light" pitchFamily="34" charset="0"/>
                <a:ea typeface="Roboto Light" pitchFamily="34" charset="-122"/>
                <a:cs typeface="Roboto Light" pitchFamily="34" charset="-120"/>
              </a:rPr>
              <a:t>BarPlots</a:t>
            </a:r>
            <a:r>
              <a:rPr lang="en-US" sz="1400" dirty="0">
                <a:solidFill>
                  <a:srgbClr val="E5E0DF"/>
                </a:solidFill>
                <a:latin typeface="Roboto Light" pitchFamily="34" charset="0"/>
                <a:ea typeface="Roboto Light" pitchFamily="34" charset="-122"/>
                <a:cs typeface="Roboto Light" pitchFamily="34" charset="-120"/>
              </a:rPr>
              <a:t>, tests ANOVA …. pour </a:t>
            </a:r>
            <a:r>
              <a:rPr lang="en-US" sz="1400" dirty="0" err="1">
                <a:solidFill>
                  <a:srgbClr val="E5E0DF"/>
                </a:solidFill>
                <a:latin typeface="Roboto Light" pitchFamily="34" charset="0"/>
                <a:ea typeface="Roboto Light" pitchFamily="34" charset="-122"/>
                <a:cs typeface="Roboto Light" pitchFamily="34" charset="-120"/>
              </a:rPr>
              <a:t>visualiser</a:t>
            </a:r>
            <a:r>
              <a:rPr lang="en-US" sz="1400" dirty="0">
                <a:solidFill>
                  <a:srgbClr val="E5E0DF"/>
                </a:solidFill>
                <a:latin typeface="Roboto Light" pitchFamily="34" charset="0"/>
                <a:ea typeface="Roboto Light" pitchFamily="34" charset="-122"/>
                <a:cs typeface="Roboto Light" pitchFamily="34" charset="-120"/>
              </a:rPr>
              <a:t> et determiner des </a:t>
            </a:r>
            <a:r>
              <a:rPr lang="en-US" sz="1400" dirty="0" err="1">
                <a:solidFill>
                  <a:srgbClr val="E5E0DF"/>
                </a:solidFill>
                <a:latin typeface="Roboto Light" pitchFamily="34" charset="0"/>
                <a:ea typeface="Roboto Light" pitchFamily="34" charset="-122"/>
                <a:cs typeface="Roboto Light" pitchFamily="34" charset="-120"/>
              </a:rPr>
              <a:t>corrélations</a:t>
            </a:r>
            <a:r>
              <a:rPr lang="en-US" sz="1400" dirty="0">
                <a:solidFill>
                  <a:srgbClr val="E5E0DF"/>
                </a:solidFill>
                <a:latin typeface="Roboto Light" pitchFamily="34" charset="0"/>
                <a:ea typeface="Roboto Light" pitchFamily="34" charset="-122"/>
                <a:cs typeface="Roboto Light" pitchFamily="34" charset="-120"/>
              </a:rPr>
              <a:t> </a:t>
            </a:r>
            <a:endParaRPr lang="en-US" sz="1400" dirty="0"/>
          </a:p>
        </p:txBody>
      </p:sp>
      <p:sp>
        <p:nvSpPr>
          <p:cNvPr id="10" name="Shape 7"/>
          <p:cNvSpPr/>
          <p:nvPr/>
        </p:nvSpPr>
        <p:spPr>
          <a:xfrm>
            <a:off x="1281232" y="4892754"/>
            <a:ext cx="182999" cy="1098232"/>
          </a:xfrm>
          <a:prstGeom prst="roundRect">
            <a:avLst>
              <a:gd name="adj" fmla="val 42012"/>
            </a:avLst>
          </a:prstGeom>
          <a:solidFill>
            <a:srgbClr val="3D3D42"/>
          </a:solidFill>
          <a:ln w="7620">
            <a:solidFill>
              <a:srgbClr val="56565B"/>
            </a:solidFill>
            <a:prstDash val="solid"/>
          </a:ln>
        </p:spPr>
        <p:txBody>
          <a:bodyPr/>
          <a:lstStyle/>
          <a:p>
            <a:endParaRPr lang="fr-FR"/>
          </a:p>
        </p:txBody>
      </p:sp>
      <p:sp>
        <p:nvSpPr>
          <p:cNvPr id="11" name="Text 8"/>
          <p:cNvSpPr/>
          <p:nvPr/>
        </p:nvSpPr>
        <p:spPr>
          <a:xfrm>
            <a:off x="1647230" y="5075753"/>
            <a:ext cx="2813566" cy="285988"/>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Poppins Light" pitchFamily="34" charset="0"/>
                <a:ea typeface="Poppins Light" pitchFamily="34" charset="-122"/>
                <a:cs typeface="Poppins Light" pitchFamily="34" charset="-120"/>
              </a:rPr>
              <a:t>Clustering</a:t>
            </a:r>
            <a:endParaRPr lang="en-US" sz="1800" dirty="0"/>
          </a:p>
        </p:txBody>
      </p:sp>
      <p:sp>
        <p:nvSpPr>
          <p:cNvPr id="12" name="Text 9"/>
          <p:cNvSpPr/>
          <p:nvPr/>
        </p:nvSpPr>
        <p:spPr>
          <a:xfrm>
            <a:off x="1647230" y="5471517"/>
            <a:ext cx="6764655" cy="292775"/>
          </a:xfrm>
          <a:prstGeom prst="rect">
            <a:avLst/>
          </a:prstGeom>
          <a:noFill/>
          <a:ln/>
        </p:spPr>
        <p:txBody>
          <a:bodyPr wrap="none" lIns="0" tIns="0" rIns="0" bIns="0" rtlCol="0" anchor="t"/>
          <a:lstStyle/>
          <a:p>
            <a:pPr marL="0" indent="0" algn="l">
              <a:lnSpc>
                <a:spcPts val="2300"/>
              </a:lnSpc>
              <a:buNone/>
            </a:pPr>
            <a:r>
              <a:rPr lang="en-US" sz="1400" dirty="0">
                <a:solidFill>
                  <a:srgbClr val="E5E0DF"/>
                </a:solidFill>
                <a:latin typeface="Roboto Light" pitchFamily="34" charset="0"/>
                <a:ea typeface="Roboto Light" pitchFamily="34" charset="-122"/>
                <a:cs typeface="Roboto Light" pitchFamily="34" charset="-120"/>
              </a:rPr>
              <a:t>Segmentation des profils d'employés pour identifier des groupes homogènes.</a:t>
            </a:r>
            <a:endParaRPr lang="en-US" sz="1400" dirty="0"/>
          </a:p>
        </p:txBody>
      </p:sp>
      <p:sp>
        <p:nvSpPr>
          <p:cNvPr id="13" name="Shape 10"/>
          <p:cNvSpPr/>
          <p:nvPr/>
        </p:nvSpPr>
        <p:spPr>
          <a:xfrm>
            <a:off x="1555790" y="6128266"/>
            <a:ext cx="182999" cy="1347311"/>
          </a:xfrm>
          <a:prstGeom prst="roundRect">
            <a:avLst>
              <a:gd name="adj" fmla="val 42012"/>
            </a:avLst>
          </a:prstGeom>
          <a:solidFill>
            <a:srgbClr val="3D3D42"/>
          </a:solidFill>
          <a:ln w="7620">
            <a:solidFill>
              <a:srgbClr val="56565B"/>
            </a:solidFill>
            <a:prstDash val="solid"/>
          </a:ln>
        </p:spPr>
        <p:txBody>
          <a:bodyPr/>
          <a:lstStyle/>
          <a:p>
            <a:endParaRPr lang="fr-FR"/>
          </a:p>
        </p:txBody>
      </p:sp>
      <p:sp>
        <p:nvSpPr>
          <p:cNvPr id="14" name="Text 11"/>
          <p:cNvSpPr/>
          <p:nvPr/>
        </p:nvSpPr>
        <p:spPr>
          <a:xfrm>
            <a:off x="1921788" y="6311265"/>
            <a:ext cx="2288024" cy="285988"/>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Poppins Light" pitchFamily="34" charset="0"/>
                <a:ea typeface="Poppins Light" pitchFamily="34" charset="-122"/>
                <a:cs typeface="Poppins Light" pitchFamily="34" charset="-120"/>
              </a:rPr>
              <a:t>Actions RH Ciblées</a:t>
            </a:r>
            <a:endParaRPr lang="en-US" sz="1800" dirty="0"/>
          </a:p>
        </p:txBody>
      </p:sp>
      <p:sp>
        <p:nvSpPr>
          <p:cNvPr id="15" name="Text 12"/>
          <p:cNvSpPr/>
          <p:nvPr/>
        </p:nvSpPr>
        <p:spPr>
          <a:xfrm>
            <a:off x="1921788" y="6707029"/>
            <a:ext cx="6490097" cy="585549"/>
          </a:xfrm>
          <a:prstGeom prst="rect">
            <a:avLst/>
          </a:prstGeom>
          <a:noFill/>
          <a:ln/>
        </p:spPr>
        <p:txBody>
          <a:bodyPr wrap="square" lIns="0" tIns="0" rIns="0" bIns="0" rtlCol="0" anchor="t"/>
          <a:lstStyle/>
          <a:p>
            <a:pPr marL="0" indent="0" algn="l">
              <a:lnSpc>
                <a:spcPts val="2300"/>
              </a:lnSpc>
              <a:buNone/>
            </a:pPr>
            <a:r>
              <a:rPr lang="en-US" sz="1400" dirty="0">
                <a:solidFill>
                  <a:srgbClr val="E5E0DF"/>
                </a:solidFill>
                <a:latin typeface="Roboto Light" pitchFamily="34" charset="0"/>
                <a:ea typeface="Roboto Light" pitchFamily="34" charset="-122"/>
                <a:cs typeface="Roboto Light" pitchFamily="34" charset="-120"/>
              </a:rPr>
              <a:t>Croisement des analyses pour proposer des recommandations spécifiques et efficaces.</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133398" y="240974"/>
            <a:ext cx="8363604" cy="397431"/>
          </a:xfrm>
          <a:prstGeom prst="rect">
            <a:avLst/>
          </a:prstGeom>
          <a:noFill/>
          <a:ln/>
        </p:spPr>
        <p:txBody>
          <a:bodyPr wrap="none" lIns="0" tIns="0" rIns="0" bIns="0" rtlCol="0" anchor="t"/>
          <a:lstStyle/>
          <a:p>
            <a:pPr marL="0" indent="0" algn="ctr">
              <a:lnSpc>
                <a:spcPts val="3100"/>
              </a:lnSpc>
              <a:buNone/>
            </a:pPr>
            <a:endParaRPr lang="en-US" sz="2500" dirty="0"/>
          </a:p>
        </p:txBody>
      </p:sp>
      <p:pic>
        <p:nvPicPr>
          <p:cNvPr id="3" name="Image 0" descr="preencoded.png"/>
          <p:cNvPicPr>
            <a:picLocks noChangeAspect="1"/>
          </p:cNvPicPr>
          <p:nvPr/>
        </p:nvPicPr>
        <p:blipFill>
          <a:blip r:embed="rId3"/>
          <a:stretch>
            <a:fillRect/>
          </a:stretch>
        </p:blipFill>
        <p:spPr>
          <a:xfrm>
            <a:off x="222947" y="1036481"/>
            <a:ext cx="4846010" cy="3208526"/>
          </a:xfrm>
          <a:prstGeom prst="rect">
            <a:avLst/>
          </a:prstGeom>
        </p:spPr>
      </p:pic>
      <p:sp>
        <p:nvSpPr>
          <p:cNvPr id="4" name="Text 1"/>
          <p:cNvSpPr/>
          <p:nvPr/>
        </p:nvSpPr>
        <p:spPr>
          <a:xfrm>
            <a:off x="508873" y="9831586"/>
            <a:ext cx="13612654" cy="203597"/>
          </a:xfrm>
          <a:prstGeom prst="rect">
            <a:avLst/>
          </a:prstGeom>
          <a:noFill/>
          <a:ln/>
        </p:spPr>
        <p:txBody>
          <a:bodyPr wrap="none" lIns="0" tIns="0" rIns="0" bIns="0" rtlCol="0" anchor="t"/>
          <a:lstStyle/>
          <a:p>
            <a:pPr marL="0" indent="0" algn="l">
              <a:lnSpc>
                <a:spcPts val="1600"/>
              </a:lnSpc>
              <a:buNone/>
            </a:pPr>
            <a:endParaRPr lang="en-US" sz="1000" dirty="0"/>
          </a:p>
        </p:txBody>
      </p:sp>
      <p:pic>
        <p:nvPicPr>
          <p:cNvPr id="5" name="Image 0" descr="preencoded.png">
            <a:extLst>
              <a:ext uri="{FF2B5EF4-FFF2-40B4-BE49-F238E27FC236}">
                <a16:creationId xmlns:a16="http://schemas.microsoft.com/office/drawing/2014/main" id="{53183B4E-6827-0B4A-D9D7-9EBD2D06CF2B}"/>
              </a:ext>
            </a:extLst>
          </p:cNvPr>
          <p:cNvPicPr>
            <a:picLocks noChangeAspect="1"/>
          </p:cNvPicPr>
          <p:nvPr/>
        </p:nvPicPr>
        <p:blipFill>
          <a:blip r:embed="rId4"/>
          <a:stretch>
            <a:fillRect/>
          </a:stretch>
        </p:blipFill>
        <p:spPr>
          <a:xfrm>
            <a:off x="5390854" y="1059118"/>
            <a:ext cx="4935903" cy="3185889"/>
          </a:xfrm>
          <a:prstGeom prst="rect">
            <a:avLst/>
          </a:prstGeom>
        </p:spPr>
      </p:pic>
      <p:pic>
        <p:nvPicPr>
          <p:cNvPr id="6" name="Image 0" descr="preencoded.png">
            <a:extLst>
              <a:ext uri="{FF2B5EF4-FFF2-40B4-BE49-F238E27FC236}">
                <a16:creationId xmlns:a16="http://schemas.microsoft.com/office/drawing/2014/main" id="{B4F0AEF0-369C-90F0-B8BE-831D1608AB17}"/>
              </a:ext>
            </a:extLst>
          </p:cNvPr>
          <p:cNvPicPr>
            <a:picLocks noChangeAspect="1"/>
          </p:cNvPicPr>
          <p:nvPr/>
        </p:nvPicPr>
        <p:blipFill>
          <a:blip r:embed="rId5"/>
          <a:stretch>
            <a:fillRect/>
          </a:stretch>
        </p:blipFill>
        <p:spPr>
          <a:xfrm>
            <a:off x="222947" y="4563377"/>
            <a:ext cx="4846010" cy="3425248"/>
          </a:xfrm>
          <a:prstGeom prst="rect">
            <a:avLst/>
          </a:prstGeom>
        </p:spPr>
      </p:pic>
      <p:pic>
        <p:nvPicPr>
          <p:cNvPr id="8" name="Image 0" descr="preencoded.png">
            <a:extLst>
              <a:ext uri="{FF2B5EF4-FFF2-40B4-BE49-F238E27FC236}">
                <a16:creationId xmlns:a16="http://schemas.microsoft.com/office/drawing/2014/main" id="{48B22B37-234C-0267-ADD1-F9E596BE5DBB}"/>
              </a:ext>
            </a:extLst>
          </p:cNvPr>
          <p:cNvPicPr>
            <a:picLocks noChangeAspect="1"/>
          </p:cNvPicPr>
          <p:nvPr/>
        </p:nvPicPr>
        <p:blipFill>
          <a:blip r:embed="rId6"/>
          <a:stretch>
            <a:fillRect/>
          </a:stretch>
        </p:blipFill>
        <p:spPr>
          <a:xfrm>
            <a:off x="5385031" y="4563377"/>
            <a:ext cx="4935903" cy="3421388"/>
          </a:xfrm>
          <a:prstGeom prst="rect">
            <a:avLst/>
          </a:prstGeom>
        </p:spPr>
      </p:pic>
      <p:sp>
        <p:nvSpPr>
          <p:cNvPr id="9" name="ZoneTexte 8">
            <a:extLst>
              <a:ext uri="{FF2B5EF4-FFF2-40B4-BE49-F238E27FC236}">
                <a16:creationId xmlns:a16="http://schemas.microsoft.com/office/drawing/2014/main" id="{DFB22E1C-0389-B594-8205-19D158AFDC89}"/>
              </a:ext>
            </a:extLst>
          </p:cNvPr>
          <p:cNvSpPr txBox="1"/>
          <p:nvPr/>
        </p:nvSpPr>
        <p:spPr>
          <a:xfrm>
            <a:off x="10765206" y="982747"/>
            <a:ext cx="3478696" cy="1005916"/>
          </a:xfrm>
          <a:prstGeom prst="rect">
            <a:avLst/>
          </a:prstGeom>
          <a:noFill/>
        </p:spPr>
        <p:txBody>
          <a:bodyPr wrap="square" rtlCol="0">
            <a:spAutoFit/>
          </a:bodyPr>
          <a:lstStyle/>
          <a:p>
            <a:pPr marL="0" indent="0" algn="l">
              <a:lnSpc>
                <a:spcPts val="2400"/>
              </a:lnSpc>
              <a:buNone/>
            </a:pPr>
            <a:r>
              <a:rPr lang="en-US" sz="1800" dirty="0">
                <a:solidFill>
                  <a:srgbClr val="F2F2F3"/>
                </a:solidFill>
                <a:latin typeface="Poppins Light" pitchFamily="34" charset="0"/>
                <a:ea typeface="Poppins Light" pitchFamily="34" charset="-122"/>
                <a:cs typeface="Poppins Light" pitchFamily="34" charset="-120"/>
              </a:rPr>
              <a:t>Notre </a:t>
            </a:r>
            <a:r>
              <a:rPr lang="en-US" sz="1800" dirty="0" err="1">
                <a:solidFill>
                  <a:srgbClr val="F2F2F3"/>
                </a:solidFill>
                <a:latin typeface="Poppins Light" pitchFamily="34" charset="0"/>
                <a:ea typeface="Poppins Light" pitchFamily="34" charset="-122"/>
                <a:cs typeface="Poppins Light" pitchFamily="34" charset="-120"/>
              </a:rPr>
              <a:t>analyse</a:t>
            </a:r>
            <a:r>
              <a:rPr lang="en-US" sz="1800" dirty="0">
                <a:solidFill>
                  <a:srgbClr val="F2F2F3"/>
                </a:solidFill>
                <a:latin typeface="Poppins Light" pitchFamily="34" charset="0"/>
                <a:ea typeface="Poppins Light" pitchFamily="34" charset="-122"/>
                <a:cs typeface="Poppins Light" pitchFamily="34" charset="-120"/>
              </a:rPr>
              <a:t> </a:t>
            </a:r>
            <a:r>
              <a:rPr lang="en-US" sz="1800" dirty="0" err="1">
                <a:solidFill>
                  <a:srgbClr val="F2F2F3"/>
                </a:solidFill>
                <a:latin typeface="Poppins Light" pitchFamily="34" charset="0"/>
                <a:ea typeface="Poppins Light" pitchFamily="34" charset="-122"/>
                <a:cs typeface="Poppins Light" pitchFamily="34" charset="-120"/>
              </a:rPr>
              <a:t>révèle</a:t>
            </a:r>
            <a:r>
              <a:rPr lang="en-US" sz="1800" dirty="0">
                <a:solidFill>
                  <a:srgbClr val="F2F2F3"/>
                </a:solidFill>
                <a:latin typeface="Poppins Light" pitchFamily="34" charset="0"/>
                <a:ea typeface="Poppins Light" pitchFamily="34" charset="-122"/>
                <a:cs typeface="Poppins Light" pitchFamily="34" charset="-120"/>
              </a:rPr>
              <a:t> un </a:t>
            </a:r>
            <a:r>
              <a:rPr lang="en-US" sz="1800" dirty="0" err="1">
                <a:solidFill>
                  <a:srgbClr val="F2F2F3"/>
                </a:solidFill>
                <a:latin typeface="Poppins Light" pitchFamily="34" charset="0"/>
                <a:ea typeface="Poppins Light" pitchFamily="34" charset="-122"/>
                <a:cs typeface="Poppins Light" pitchFamily="34" charset="-120"/>
              </a:rPr>
              <a:t>taux</a:t>
            </a:r>
            <a:r>
              <a:rPr lang="en-US" sz="1800" dirty="0">
                <a:solidFill>
                  <a:srgbClr val="F2F2F3"/>
                </a:solidFill>
                <a:latin typeface="Poppins Light" pitchFamily="34" charset="0"/>
                <a:ea typeface="Poppins Light" pitchFamily="34" charset="-122"/>
                <a:cs typeface="Poppins Light" pitchFamily="34" charset="-120"/>
              </a:rPr>
              <a:t> global </a:t>
            </a:r>
            <a:r>
              <a:rPr lang="en-US" sz="1800" dirty="0" err="1">
                <a:solidFill>
                  <a:srgbClr val="F2F2F3"/>
                </a:solidFill>
                <a:latin typeface="Poppins Light" pitchFamily="34" charset="0"/>
                <a:ea typeface="Poppins Light" pitchFamily="34" charset="-122"/>
                <a:cs typeface="Poppins Light" pitchFamily="34" charset="-120"/>
              </a:rPr>
              <a:t>d'attrition</a:t>
            </a:r>
            <a:r>
              <a:rPr lang="en-US" sz="1800" dirty="0">
                <a:solidFill>
                  <a:srgbClr val="F2F2F3"/>
                </a:solidFill>
                <a:latin typeface="Poppins Light" pitchFamily="34" charset="0"/>
                <a:ea typeface="Poppins Light" pitchFamily="34" charset="-122"/>
                <a:cs typeface="Poppins Light" pitchFamily="34" charset="-120"/>
              </a:rPr>
              <a:t> de 16 % chez IBM. </a:t>
            </a:r>
            <a:endParaRPr lang="en-US" sz="1800" dirty="0"/>
          </a:p>
        </p:txBody>
      </p:sp>
      <p:sp>
        <p:nvSpPr>
          <p:cNvPr id="10" name="Text 0">
            <a:extLst>
              <a:ext uri="{FF2B5EF4-FFF2-40B4-BE49-F238E27FC236}">
                <a16:creationId xmlns:a16="http://schemas.microsoft.com/office/drawing/2014/main" id="{823EF96E-69DA-8DD9-804B-0E236A842DB0}"/>
              </a:ext>
            </a:extLst>
          </p:cNvPr>
          <p:cNvSpPr/>
          <p:nvPr/>
        </p:nvSpPr>
        <p:spPr>
          <a:xfrm>
            <a:off x="910170" y="109908"/>
            <a:ext cx="13612654" cy="659562"/>
          </a:xfrm>
          <a:prstGeom prst="rect">
            <a:avLst/>
          </a:prstGeom>
          <a:noFill/>
          <a:ln/>
        </p:spPr>
        <p:txBody>
          <a:bodyPr wrap="square" lIns="0" tIns="0" rIns="0" bIns="0" rtlCol="0" anchor="t"/>
          <a:lstStyle/>
          <a:p>
            <a:pPr marL="0" indent="0" algn="l">
              <a:lnSpc>
                <a:spcPts val="4850"/>
              </a:lnSpc>
              <a:buNone/>
            </a:pPr>
            <a:r>
              <a:rPr lang="en-US" sz="2600" dirty="0">
                <a:solidFill>
                  <a:srgbClr val="F2F2F3"/>
                </a:solidFill>
                <a:latin typeface="Poppins Light" pitchFamily="34" charset="0"/>
                <a:ea typeface="Poppins Light" pitchFamily="34" charset="-122"/>
                <a:cs typeface="Poppins Light" pitchFamily="34" charset="-120"/>
              </a:rPr>
              <a:t>Analyse Globale du Taux d'Attrition chez IBM sur </a:t>
            </a:r>
            <a:r>
              <a:rPr lang="en-US" sz="2600" dirty="0" err="1">
                <a:solidFill>
                  <a:srgbClr val="F2F2F3"/>
                </a:solidFill>
                <a:latin typeface="Poppins Light" pitchFamily="34" charset="0"/>
                <a:ea typeface="Poppins Light" pitchFamily="34" charset="-122"/>
                <a:cs typeface="Poppins Light" pitchFamily="34" charset="-120"/>
              </a:rPr>
              <a:t>critères</a:t>
            </a:r>
            <a:r>
              <a:rPr lang="en-US" sz="2600" dirty="0">
                <a:solidFill>
                  <a:srgbClr val="F2F2F3"/>
                </a:solidFill>
                <a:latin typeface="Poppins Light" pitchFamily="34" charset="0"/>
                <a:ea typeface="Poppins Light" pitchFamily="34" charset="-122"/>
                <a:cs typeface="Poppins Light" pitchFamily="34" charset="-120"/>
              </a:rPr>
              <a:t> Sociaux Démographique </a:t>
            </a:r>
            <a:endParaRPr lang="en-US" sz="2600" dirty="0"/>
          </a:p>
        </p:txBody>
      </p:sp>
      <p:sp>
        <p:nvSpPr>
          <p:cNvPr id="12" name="ZoneTexte 11">
            <a:extLst>
              <a:ext uri="{FF2B5EF4-FFF2-40B4-BE49-F238E27FC236}">
                <a16:creationId xmlns:a16="http://schemas.microsoft.com/office/drawing/2014/main" id="{60A8992B-83E3-2C40-EF0B-D7AA87F89F9E}"/>
              </a:ext>
            </a:extLst>
          </p:cNvPr>
          <p:cNvSpPr txBox="1"/>
          <p:nvPr/>
        </p:nvSpPr>
        <p:spPr>
          <a:xfrm>
            <a:off x="10744764" y="2514866"/>
            <a:ext cx="3478696" cy="1621470"/>
          </a:xfrm>
          <a:prstGeom prst="rect">
            <a:avLst/>
          </a:prstGeom>
          <a:noFill/>
        </p:spPr>
        <p:txBody>
          <a:bodyPr wrap="square">
            <a:spAutoFit/>
          </a:bodyPr>
          <a:lstStyle/>
          <a:p>
            <a:pPr marL="0" indent="0" algn="l">
              <a:lnSpc>
                <a:spcPts val="2400"/>
              </a:lnSpc>
              <a:buNone/>
            </a:pPr>
            <a:r>
              <a:rPr lang="en-US" sz="1800" dirty="0">
                <a:solidFill>
                  <a:srgbClr val="F2F2F3"/>
                </a:solidFill>
                <a:latin typeface="Poppins Light" pitchFamily="34" charset="0"/>
                <a:ea typeface="Poppins Light" pitchFamily="34" charset="-122"/>
                <a:cs typeface="Poppins Light" pitchFamily="34" charset="-120"/>
              </a:rPr>
              <a:t>Les données </a:t>
            </a:r>
            <a:r>
              <a:rPr lang="en-US" sz="1800" dirty="0" err="1">
                <a:solidFill>
                  <a:srgbClr val="F2F2F3"/>
                </a:solidFill>
                <a:latin typeface="Poppins Light" pitchFamily="34" charset="0"/>
                <a:ea typeface="Poppins Light" pitchFamily="34" charset="-122"/>
                <a:cs typeface="Poppins Light" pitchFamily="34" charset="-120"/>
              </a:rPr>
              <a:t>montrent</a:t>
            </a:r>
            <a:r>
              <a:rPr lang="en-US" sz="1800" dirty="0">
                <a:solidFill>
                  <a:srgbClr val="F2F2F3"/>
                </a:solidFill>
                <a:latin typeface="Poppins Light" pitchFamily="34" charset="0"/>
                <a:ea typeface="Poppins Light" pitchFamily="34" charset="-122"/>
                <a:cs typeface="Poppins Light" pitchFamily="34" charset="-120"/>
              </a:rPr>
              <a:t> que les </a:t>
            </a:r>
            <a:r>
              <a:rPr lang="en-US" sz="1800" dirty="0" err="1">
                <a:solidFill>
                  <a:srgbClr val="F2F2F3"/>
                </a:solidFill>
                <a:latin typeface="Poppins Light" pitchFamily="34" charset="0"/>
                <a:ea typeface="Poppins Light" pitchFamily="34" charset="-122"/>
                <a:cs typeface="Poppins Light" pitchFamily="34" charset="-120"/>
              </a:rPr>
              <a:t>employés</a:t>
            </a:r>
            <a:r>
              <a:rPr lang="en-US" sz="1800" dirty="0">
                <a:solidFill>
                  <a:srgbClr val="F2F2F3"/>
                </a:solidFill>
                <a:latin typeface="Poppins Light" pitchFamily="34" charset="0"/>
                <a:ea typeface="Poppins Light" pitchFamily="34" charset="-122"/>
                <a:cs typeface="Poppins Light" pitchFamily="34" charset="-120"/>
              </a:rPr>
              <a:t> de </a:t>
            </a:r>
            <a:r>
              <a:rPr lang="en-US" sz="1800" dirty="0" err="1">
                <a:solidFill>
                  <a:srgbClr val="F2F2F3"/>
                </a:solidFill>
                <a:latin typeface="Poppins Light" pitchFamily="34" charset="0"/>
                <a:ea typeface="Poppins Light" pitchFamily="34" charset="-122"/>
                <a:cs typeface="Poppins Light" pitchFamily="34" charset="-120"/>
              </a:rPr>
              <a:t>moins</a:t>
            </a:r>
            <a:r>
              <a:rPr lang="en-US" sz="1800" dirty="0">
                <a:solidFill>
                  <a:srgbClr val="F2F2F3"/>
                </a:solidFill>
                <a:latin typeface="Poppins Light" pitchFamily="34" charset="0"/>
                <a:ea typeface="Poppins Light" pitchFamily="34" charset="-122"/>
                <a:cs typeface="Poppins Light" pitchFamily="34" charset="-120"/>
              </a:rPr>
              <a:t> de 30 </a:t>
            </a:r>
            <a:r>
              <a:rPr lang="en-US" sz="1800" dirty="0" err="1">
                <a:solidFill>
                  <a:srgbClr val="F2F2F3"/>
                </a:solidFill>
                <a:latin typeface="Poppins Light" pitchFamily="34" charset="0"/>
                <a:ea typeface="Poppins Light" pitchFamily="34" charset="-122"/>
                <a:cs typeface="Poppins Light" pitchFamily="34" charset="-120"/>
              </a:rPr>
              <a:t>ans</a:t>
            </a:r>
            <a:r>
              <a:rPr lang="en-US" sz="1800" dirty="0">
                <a:solidFill>
                  <a:srgbClr val="F2F2F3"/>
                </a:solidFill>
                <a:latin typeface="Poppins Light" pitchFamily="34" charset="0"/>
                <a:ea typeface="Poppins Light" pitchFamily="34" charset="-122"/>
                <a:cs typeface="Poppins Light" pitchFamily="34" charset="-120"/>
              </a:rPr>
              <a:t> et les hommes </a:t>
            </a:r>
            <a:r>
              <a:rPr lang="en-US" sz="1800" dirty="0" err="1">
                <a:solidFill>
                  <a:srgbClr val="F2F2F3"/>
                </a:solidFill>
                <a:latin typeface="Poppins Light" pitchFamily="34" charset="0"/>
                <a:ea typeface="Poppins Light" pitchFamily="34" charset="-122"/>
                <a:cs typeface="Poppins Light" pitchFamily="34" charset="-120"/>
              </a:rPr>
              <a:t>sont</a:t>
            </a:r>
            <a:r>
              <a:rPr lang="en-US" sz="1800" dirty="0">
                <a:solidFill>
                  <a:srgbClr val="F2F2F3"/>
                </a:solidFill>
                <a:latin typeface="Poppins Light" pitchFamily="34" charset="0"/>
                <a:ea typeface="Poppins Light" pitchFamily="34" charset="-122"/>
                <a:cs typeface="Poppins Light" pitchFamily="34" charset="-120"/>
              </a:rPr>
              <a:t> </a:t>
            </a:r>
            <a:r>
              <a:rPr lang="en-US" sz="1800" dirty="0" err="1">
                <a:solidFill>
                  <a:srgbClr val="F2F2F3"/>
                </a:solidFill>
                <a:latin typeface="Poppins Light" pitchFamily="34" charset="0"/>
                <a:ea typeface="Poppins Light" pitchFamily="34" charset="-122"/>
                <a:cs typeface="Poppins Light" pitchFamily="34" charset="-120"/>
              </a:rPr>
              <a:t>particulièrement</a:t>
            </a:r>
            <a:r>
              <a:rPr lang="en-US" sz="1800" dirty="0">
                <a:solidFill>
                  <a:srgbClr val="F2F2F3"/>
                </a:solidFill>
                <a:latin typeface="Poppins Light" pitchFamily="34" charset="0"/>
                <a:ea typeface="Poppins Light" pitchFamily="34" charset="-122"/>
                <a:cs typeface="Poppins Light" pitchFamily="34" charset="-120"/>
              </a:rPr>
              <a:t> </a:t>
            </a:r>
            <a:r>
              <a:rPr lang="en-US" sz="1800" dirty="0" err="1">
                <a:solidFill>
                  <a:srgbClr val="F2F2F3"/>
                </a:solidFill>
                <a:latin typeface="Poppins Light" pitchFamily="34" charset="0"/>
                <a:ea typeface="Poppins Light" pitchFamily="34" charset="-122"/>
                <a:cs typeface="Poppins Light" pitchFamily="34" charset="-120"/>
              </a:rPr>
              <a:t>touchés</a:t>
            </a:r>
            <a:r>
              <a:rPr lang="en-US" sz="1800" dirty="0">
                <a:solidFill>
                  <a:srgbClr val="F2F2F3"/>
                </a:solidFill>
                <a:latin typeface="Poppins Light" pitchFamily="34" charset="0"/>
                <a:ea typeface="Poppins Light" pitchFamily="34" charset="-122"/>
                <a:cs typeface="Poppins Light" pitchFamily="34" charset="-120"/>
              </a:rPr>
              <a:t> par </a:t>
            </a:r>
            <a:r>
              <a:rPr lang="en-US" sz="1800" dirty="0" err="1">
                <a:solidFill>
                  <a:srgbClr val="F2F2F3"/>
                </a:solidFill>
                <a:latin typeface="Poppins Light" pitchFamily="34" charset="0"/>
                <a:ea typeface="Poppins Light" pitchFamily="34" charset="-122"/>
                <a:cs typeface="Poppins Light" pitchFamily="34" charset="-120"/>
              </a:rPr>
              <a:t>l'attrition</a:t>
            </a:r>
            <a:r>
              <a:rPr lang="en-US" sz="1800" dirty="0">
                <a:solidFill>
                  <a:srgbClr val="F2F2F3"/>
                </a:solidFill>
                <a:latin typeface="Poppins Light" pitchFamily="34" charset="0"/>
                <a:ea typeface="Poppins Light" pitchFamily="34" charset="-122"/>
                <a:cs typeface="Poppins Light" pitchFamily="34" charset="-120"/>
              </a:rPr>
              <a:t>. </a:t>
            </a:r>
            <a:endParaRPr lang="en-US" sz="1800" dirty="0"/>
          </a:p>
        </p:txBody>
      </p:sp>
      <p:sp>
        <p:nvSpPr>
          <p:cNvPr id="13" name="Text 3">
            <a:extLst>
              <a:ext uri="{FF2B5EF4-FFF2-40B4-BE49-F238E27FC236}">
                <a16:creationId xmlns:a16="http://schemas.microsoft.com/office/drawing/2014/main" id="{D5913EE7-7BFB-361A-AD18-BF94E2D1FB23}"/>
              </a:ext>
            </a:extLst>
          </p:cNvPr>
          <p:cNvSpPr/>
          <p:nvPr/>
        </p:nvSpPr>
        <p:spPr>
          <a:xfrm>
            <a:off x="10833733" y="4631772"/>
            <a:ext cx="3096892" cy="1550789"/>
          </a:xfrm>
          <a:prstGeom prst="rect">
            <a:avLst/>
          </a:prstGeom>
          <a:noFill/>
          <a:ln/>
        </p:spPr>
        <p:txBody>
          <a:bodyPr wrap="square" lIns="0" tIns="0" rIns="0" bIns="0" rtlCol="0" anchor="t"/>
          <a:lstStyle/>
          <a:p>
            <a:pPr marL="0" indent="0" algn="l">
              <a:lnSpc>
                <a:spcPts val="2400"/>
              </a:lnSpc>
              <a:buNone/>
            </a:pPr>
            <a:r>
              <a:rPr lang="en-US" sz="1950" dirty="0">
                <a:solidFill>
                  <a:srgbClr val="F2F2F3"/>
                </a:solidFill>
                <a:latin typeface="Poppins Light" pitchFamily="34" charset="0"/>
                <a:ea typeface="Poppins Light" pitchFamily="34" charset="-122"/>
                <a:cs typeface="Poppins Light" pitchFamily="34" charset="-120"/>
              </a:rPr>
              <a:t>De plus, les profils titulaires d'un diplôme de Bachelor ou de </a:t>
            </a:r>
            <a:r>
              <a:rPr lang="en-US" sz="1950" dirty="0">
                <a:solidFill>
                  <a:srgbClr val="F2F2F3"/>
                </a:solidFill>
                <a:latin typeface="Poppins Light" pitchFamily="34" charset="0"/>
                <a:cs typeface="Poppins Light" pitchFamily="34" charset="-120"/>
              </a:rPr>
              <a:t>Master </a:t>
            </a:r>
            <a:r>
              <a:rPr lang="en-US" sz="1950" dirty="0" err="1">
                <a:solidFill>
                  <a:srgbClr val="F2F2F3"/>
                </a:solidFill>
                <a:latin typeface="Poppins Light" pitchFamily="34" charset="0"/>
                <a:cs typeface="Poppins Light" pitchFamily="34" charset="-120"/>
              </a:rPr>
              <a:t>présentent</a:t>
            </a:r>
            <a:r>
              <a:rPr lang="en-US" sz="1950" dirty="0">
                <a:solidFill>
                  <a:srgbClr val="F2F2F3"/>
                </a:solidFill>
                <a:latin typeface="Poppins Light" pitchFamily="34" charset="0"/>
                <a:cs typeface="Poppins Light" pitchFamily="34" charset="-120"/>
              </a:rPr>
              <a:t> </a:t>
            </a:r>
            <a:r>
              <a:rPr lang="en-US" sz="1950" dirty="0">
                <a:solidFill>
                  <a:srgbClr val="F2F2F3"/>
                </a:solidFill>
                <a:latin typeface="Poppins Light" pitchFamily="34" charset="0"/>
                <a:ea typeface="Poppins Light" pitchFamily="34" charset="-122"/>
                <a:cs typeface="Poppins Light" pitchFamily="34" charset="-120"/>
              </a:rPr>
              <a:t>un taux d'attrition plus élevé, ce qui suggère des défis spécifiques en matière de rétention pour ces segments de talents qualifiés.</a:t>
            </a:r>
            <a:endParaRPr lang="en-US" sz="19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66164" y="1155424"/>
            <a:ext cx="13698071" cy="6756283"/>
          </a:xfrm>
          <a:prstGeom prst="rect">
            <a:avLst/>
          </a:prstGeom>
        </p:spPr>
      </p:pic>
      <p:sp>
        <p:nvSpPr>
          <p:cNvPr id="3" name="Text 0"/>
          <p:cNvSpPr/>
          <p:nvPr/>
        </p:nvSpPr>
        <p:spPr>
          <a:xfrm>
            <a:off x="2461960" y="317893"/>
            <a:ext cx="8654891" cy="474107"/>
          </a:xfrm>
          <a:prstGeom prst="rect">
            <a:avLst/>
          </a:prstGeom>
          <a:noFill/>
          <a:ln/>
        </p:spPr>
        <p:txBody>
          <a:bodyPr wrap="none" lIns="0" tIns="0" rIns="0" bIns="0" rtlCol="0" anchor="t"/>
          <a:lstStyle/>
          <a:p>
            <a:pPr marL="0" indent="0" algn="l">
              <a:lnSpc>
                <a:spcPts val="3700"/>
              </a:lnSpc>
              <a:buNone/>
            </a:pPr>
            <a:r>
              <a:rPr lang="en-US" sz="3600" dirty="0">
                <a:solidFill>
                  <a:srgbClr val="F2F2F3"/>
                </a:solidFill>
                <a:latin typeface="Poppins Light" pitchFamily="34" charset="0"/>
                <a:ea typeface="Poppins Light" pitchFamily="34" charset="-122"/>
                <a:cs typeface="Poppins Light" pitchFamily="34" charset="-120"/>
              </a:rPr>
              <a:t>Heatmap </a:t>
            </a:r>
            <a:r>
              <a:rPr lang="en-US" sz="3600" dirty="0" err="1">
                <a:solidFill>
                  <a:srgbClr val="F2F2F3"/>
                </a:solidFill>
                <a:latin typeface="Poppins Light" pitchFamily="34" charset="0"/>
                <a:ea typeface="Poppins Light" pitchFamily="34" charset="-122"/>
                <a:cs typeface="Poppins Light" pitchFamily="34" charset="-120"/>
              </a:rPr>
              <a:t>Globale</a:t>
            </a:r>
            <a:r>
              <a:rPr lang="en-US" sz="3600" dirty="0">
                <a:solidFill>
                  <a:srgbClr val="F2F2F3"/>
                </a:solidFill>
                <a:latin typeface="Poppins Light" pitchFamily="34" charset="0"/>
                <a:ea typeface="Poppins Light" pitchFamily="34" charset="-122"/>
                <a:cs typeface="Poppins Light" pitchFamily="34" charset="-120"/>
              </a:rPr>
              <a:t> sur </a:t>
            </a:r>
            <a:r>
              <a:rPr lang="en-US" sz="3600" dirty="0" err="1">
                <a:solidFill>
                  <a:srgbClr val="F2F2F3"/>
                </a:solidFill>
                <a:latin typeface="Poppins Light" pitchFamily="34" charset="0"/>
                <a:ea typeface="Poppins Light" pitchFamily="34" charset="-122"/>
                <a:cs typeface="Poppins Light" pitchFamily="34" charset="-120"/>
              </a:rPr>
              <a:t>l’Ensemble</a:t>
            </a:r>
            <a:r>
              <a:rPr lang="en-US" sz="3600" dirty="0">
                <a:solidFill>
                  <a:srgbClr val="F2F2F3"/>
                </a:solidFill>
                <a:latin typeface="Poppins Light" pitchFamily="34" charset="0"/>
                <a:ea typeface="Poppins Light" pitchFamily="34" charset="-122"/>
                <a:cs typeface="Poppins Light" pitchFamily="34" charset="-120"/>
              </a:rPr>
              <a:t> des Features </a:t>
            </a:r>
            <a:endParaRPr lang="en-US"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101470" y="276403"/>
            <a:ext cx="4427458" cy="310158"/>
          </a:xfrm>
          <a:prstGeom prst="rect">
            <a:avLst/>
          </a:prstGeom>
          <a:noFill/>
          <a:ln/>
        </p:spPr>
        <p:txBody>
          <a:bodyPr wrap="none" lIns="0" tIns="0" rIns="0" bIns="0" rtlCol="0" anchor="t"/>
          <a:lstStyle/>
          <a:p>
            <a:pPr marL="0" indent="0" algn="ctr">
              <a:lnSpc>
                <a:spcPts val="2400"/>
              </a:lnSpc>
              <a:buNone/>
            </a:pPr>
            <a:r>
              <a:rPr lang="en-US" sz="3600" dirty="0" err="1">
                <a:solidFill>
                  <a:srgbClr val="F2F2F3"/>
                </a:solidFill>
                <a:latin typeface="Poppins Light" pitchFamily="34" charset="0"/>
                <a:cs typeface="Poppins Light" pitchFamily="34" charset="-120"/>
              </a:rPr>
              <a:t>BarPlot</a:t>
            </a:r>
            <a:r>
              <a:rPr lang="en-US" sz="3600" dirty="0">
                <a:solidFill>
                  <a:srgbClr val="F2F2F3"/>
                </a:solidFill>
                <a:latin typeface="Poppins Light" pitchFamily="34" charset="0"/>
                <a:cs typeface="Poppins Light" pitchFamily="34" charset="-120"/>
              </a:rPr>
              <a:t> Horizontal representant les coefficients de </a:t>
            </a:r>
            <a:r>
              <a:rPr lang="en-US" sz="3600" dirty="0" err="1">
                <a:solidFill>
                  <a:srgbClr val="F2F2F3"/>
                </a:solidFill>
                <a:latin typeface="Poppins Light" pitchFamily="34" charset="0"/>
                <a:cs typeface="Poppins Light" pitchFamily="34" charset="-120"/>
              </a:rPr>
              <a:t>corrélations</a:t>
            </a:r>
            <a:endParaRPr lang="en-US" sz="3600" dirty="0"/>
          </a:p>
        </p:txBody>
      </p:sp>
      <p:pic>
        <p:nvPicPr>
          <p:cNvPr id="3" name="Image 0" descr="preencoded.png"/>
          <p:cNvPicPr>
            <a:picLocks noChangeAspect="1"/>
          </p:cNvPicPr>
          <p:nvPr/>
        </p:nvPicPr>
        <p:blipFill>
          <a:blip r:embed="rId3"/>
          <a:stretch>
            <a:fillRect/>
          </a:stretch>
        </p:blipFill>
        <p:spPr>
          <a:xfrm>
            <a:off x="396835" y="781407"/>
            <a:ext cx="13836729" cy="7016711"/>
          </a:xfrm>
          <a:prstGeom prst="rect">
            <a:avLst/>
          </a:prstGeom>
        </p:spPr>
      </p:pic>
      <p:sp>
        <p:nvSpPr>
          <p:cNvPr id="4" name="Text 1"/>
          <p:cNvSpPr/>
          <p:nvPr/>
        </p:nvSpPr>
        <p:spPr>
          <a:xfrm>
            <a:off x="396835" y="9640729"/>
            <a:ext cx="13836729" cy="158591"/>
          </a:xfrm>
          <a:prstGeom prst="rect">
            <a:avLst/>
          </a:prstGeom>
          <a:noFill/>
          <a:ln/>
        </p:spPr>
        <p:txBody>
          <a:bodyPr wrap="none" lIns="0" tIns="0" rIns="0" bIns="0" rtlCol="0" anchor="t"/>
          <a:lstStyle/>
          <a:p>
            <a:pPr marL="0" indent="0" algn="ctr">
              <a:lnSpc>
                <a:spcPts val="1250"/>
              </a:lnSpc>
              <a:buNone/>
            </a:pPr>
            <a:r>
              <a:rPr lang="en-US" sz="750" dirty="0">
                <a:solidFill>
                  <a:srgbClr val="E5E0DF"/>
                </a:solidFill>
                <a:latin typeface="Roboto Light" pitchFamily="34" charset="0"/>
                <a:ea typeface="Roboto Light" pitchFamily="34" charset="-122"/>
                <a:cs typeface="Roboto Light" pitchFamily="34" charset="-120"/>
              </a:rPr>
              <a:t>Notre analyse a identifié les cinq variables les plus fortement corrélées à l'attrition. Ces facteurs sont essentiels pour comprendre les dynamiques de rétention et orienter nos stratégies.</a:t>
            </a:r>
            <a:endParaRPr lang="en-US" sz="750" dirty="0"/>
          </a:p>
        </p:txBody>
      </p:sp>
      <p:sp>
        <p:nvSpPr>
          <p:cNvPr id="5" name="Text 2"/>
          <p:cNvSpPr/>
          <p:nvPr/>
        </p:nvSpPr>
        <p:spPr>
          <a:xfrm>
            <a:off x="396835" y="9910882"/>
            <a:ext cx="13836729"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Heures supplémentaires :</a:t>
            </a:r>
            <a:r>
              <a:rPr lang="en-US" sz="750" dirty="0">
                <a:solidFill>
                  <a:srgbClr val="E5E0DF"/>
                </a:solidFill>
                <a:latin typeface="Roboto Light" pitchFamily="34" charset="0"/>
                <a:ea typeface="Roboto Light" pitchFamily="34" charset="-122"/>
                <a:cs typeface="Roboto Light" pitchFamily="34" charset="-120"/>
              </a:rPr>
              <a:t> Un facteur majeur de stress et de déséquilibre.</a:t>
            </a:r>
            <a:endParaRPr lang="en-US" sz="750" dirty="0"/>
          </a:p>
        </p:txBody>
      </p:sp>
      <p:sp>
        <p:nvSpPr>
          <p:cNvPr id="6" name="Text 3"/>
          <p:cNvSpPr/>
          <p:nvPr/>
        </p:nvSpPr>
        <p:spPr>
          <a:xfrm>
            <a:off x="396835" y="10104120"/>
            <a:ext cx="13836729"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Statut marital :</a:t>
            </a:r>
            <a:r>
              <a:rPr lang="en-US" sz="750" dirty="0">
                <a:solidFill>
                  <a:srgbClr val="E5E0DF"/>
                </a:solidFill>
                <a:latin typeface="Roboto Light" pitchFamily="34" charset="0"/>
                <a:ea typeface="Roboto Light" pitchFamily="34" charset="-122"/>
                <a:cs typeface="Roboto Light" pitchFamily="34" charset="-120"/>
              </a:rPr>
              <a:t> Influe sur la stabilité et les priorités de vie des employés.</a:t>
            </a:r>
            <a:endParaRPr lang="en-US" sz="750" dirty="0"/>
          </a:p>
        </p:txBody>
      </p:sp>
      <p:sp>
        <p:nvSpPr>
          <p:cNvPr id="7" name="Text 4"/>
          <p:cNvSpPr/>
          <p:nvPr/>
        </p:nvSpPr>
        <p:spPr>
          <a:xfrm>
            <a:off x="396835" y="10297358"/>
            <a:ext cx="13836729"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Distance domicile-travail :</a:t>
            </a:r>
            <a:r>
              <a:rPr lang="en-US" sz="750" dirty="0">
                <a:solidFill>
                  <a:srgbClr val="E5E0DF"/>
                </a:solidFill>
                <a:latin typeface="Roboto Light" pitchFamily="34" charset="0"/>
                <a:ea typeface="Roboto Light" pitchFamily="34" charset="-122"/>
                <a:cs typeface="Roboto Light" pitchFamily="34" charset="-120"/>
              </a:rPr>
              <a:t> Un impact direct sur le bien-être et le temps personnel.</a:t>
            </a:r>
            <a:endParaRPr lang="en-US" sz="750" dirty="0"/>
          </a:p>
        </p:txBody>
      </p:sp>
      <p:sp>
        <p:nvSpPr>
          <p:cNvPr id="8" name="Text 5"/>
          <p:cNvSpPr/>
          <p:nvPr/>
        </p:nvSpPr>
        <p:spPr>
          <a:xfrm>
            <a:off x="396835" y="10490597"/>
            <a:ext cx="13836729"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Job Role :</a:t>
            </a:r>
            <a:r>
              <a:rPr lang="en-US" sz="750" dirty="0">
                <a:solidFill>
                  <a:srgbClr val="E5E0DF"/>
                </a:solidFill>
                <a:latin typeface="Roboto Light" pitchFamily="34" charset="0"/>
                <a:ea typeface="Roboto Light" pitchFamily="34" charset="-122"/>
                <a:cs typeface="Roboto Light" pitchFamily="34" charset="-120"/>
              </a:rPr>
              <a:t> Certains rôles présentent des taux d'attrition plus élevés.</a:t>
            </a:r>
            <a:endParaRPr lang="en-US" sz="750" dirty="0"/>
          </a:p>
        </p:txBody>
      </p:sp>
      <p:sp>
        <p:nvSpPr>
          <p:cNvPr id="9" name="Text 6"/>
          <p:cNvSpPr/>
          <p:nvPr/>
        </p:nvSpPr>
        <p:spPr>
          <a:xfrm>
            <a:off x="396835" y="10683835"/>
            <a:ext cx="13836729" cy="158591"/>
          </a:xfrm>
          <a:prstGeom prst="rect">
            <a:avLst/>
          </a:prstGeom>
          <a:noFill/>
          <a:ln/>
        </p:spPr>
        <p:txBody>
          <a:bodyPr wrap="none" lIns="0" tIns="0" rIns="0" bIns="0" rtlCol="0" anchor="t"/>
          <a:lstStyle/>
          <a:p>
            <a:pPr marL="342900" indent="-342900" algn="l">
              <a:lnSpc>
                <a:spcPts val="1250"/>
              </a:lnSpc>
              <a:buSzPct val="100000"/>
              <a:buChar char="•"/>
            </a:pPr>
            <a:r>
              <a:rPr lang="en-US" sz="750" b="1" dirty="0">
                <a:solidFill>
                  <a:srgbClr val="E5E0DF"/>
                </a:solidFill>
                <a:latin typeface="Roboto Light" pitchFamily="34" charset="0"/>
                <a:ea typeface="Roboto Light" pitchFamily="34" charset="-122"/>
                <a:cs typeface="Roboto Light" pitchFamily="34" charset="-120"/>
              </a:rPr>
              <a:t>Department :</a:t>
            </a:r>
            <a:r>
              <a:rPr lang="en-US" sz="750" dirty="0">
                <a:solidFill>
                  <a:srgbClr val="E5E0DF"/>
                </a:solidFill>
                <a:latin typeface="Roboto Light" pitchFamily="34" charset="0"/>
                <a:ea typeface="Roboto Light" pitchFamily="34" charset="-122"/>
                <a:cs typeface="Roboto Light" pitchFamily="34" charset="-120"/>
              </a:rPr>
              <a:t> Des différences significatives entre les départements.</a:t>
            </a:r>
            <a:endParaRPr lang="en-US" sz="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662850" y="191684"/>
            <a:ext cx="4628631" cy="584962"/>
          </a:xfrm>
          <a:prstGeom prst="rect">
            <a:avLst/>
          </a:prstGeom>
          <a:noFill/>
          <a:ln/>
        </p:spPr>
        <p:txBody>
          <a:bodyPr wrap="none" lIns="0" tIns="0" rIns="0" bIns="0" rtlCol="0" anchor="t"/>
          <a:lstStyle/>
          <a:p>
            <a:pPr marL="0" indent="0" algn="ctr">
              <a:lnSpc>
                <a:spcPts val="3250"/>
              </a:lnSpc>
              <a:buNone/>
            </a:pPr>
            <a:r>
              <a:rPr lang="en-US" sz="2800" dirty="0">
                <a:solidFill>
                  <a:srgbClr val="F2F2F3"/>
                </a:solidFill>
                <a:latin typeface="Poppins Light" pitchFamily="34" charset="0"/>
                <a:ea typeface="Poppins Light" pitchFamily="34" charset="-122"/>
                <a:cs typeface="Poppins Light" pitchFamily="34" charset="-120"/>
              </a:rPr>
              <a:t>Les </a:t>
            </a:r>
            <a:r>
              <a:rPr lang="en-US" sz="2800" dirty="0" err="1">
                <a:solidFill>
                  <a:srgbClr val="F2F2F3"/>
                </a:solidFill>
                <a:latin typeface="Poppins Light" pitchFamily="34" charset="0"/>
                <a:ea typeface="Poppins Light" pitchFamily="34" charset="-122"/>
                <a:cs typeface="Poppins Light" pitchFamily="34" charset="-120"/>
              </a:rPr>
              <a:t>Heures</a:t>
            </a:r>
            <a:r>
              <a:rPr lang="en-US" sz="2800" dirty="0">
                <a:solidFill>
                  <a:srgbClr val="F2F2F3"/>
                </a:solidFill>
                <a:latin typeface="Poppins Light" pitchFamily="34" charset="0"/>
                <a:ea typeface="Poppins Light" pitchFamily="34" charset="-122"/>
                <a:cs typeface="Poppins Light" pitchFamily="34" charset="-120"/>
              </a:rPr>
              <a:t> </a:t>
            </a:r>
            <a:r>
              <a:rPr lang="en-US" sz="2800" dirty="0" err="1">
                <a:solidFill>
                  <a:srgbClr val="F2F2F3"/>
                </a:solidFill>
                <a:latin typeface="Poppins Light" pitchFamily="34" charset="0"/>
                <a:ea typeface="Poppins Light" pitchFamily="34" charset="-122"/>
                <a:cs typeface="Poppins Light" pitchFamily="34" charset="-120"/>
              </a:rPr>
              <a:t>supplémentaires</a:t>
            </a:r>
            <a:r>
              <a:rPr lang="en-US" sz="2800" dirty="0">
                <a:solidFill>
                  <a:srgbClr val="F2F2F3"/>
                </a:solidFill>
                <a:latin typeface="Poppins Light" pitchFamily="34" charset="0"/>
                <a:ea typeface="Poppins Light" pitchFamily="34" charset="-122"/>
                <a:cs typeface="Poppins Light" pitchFamily="34" charset="-120"/>
              </a:rPr>
              <a:t> et le </a:t>
            </a:r>
            <a:r>
              <a:rPr lang="en-US" sz="2800" dirty="0" err="1">
                <a:solidFill>
                  <a:srgbClr val="F2F2F3"/>
                </a:solidFill>
                <a:latin typeface="Poppins Light" pitchFamily="34" charset="0"/>
                <a:ea typeface="Poppins Light" pitchFamily="34" charset="-122"/>
                <a:cs typeface="Poppins Light" pitchFamily="34" charset="-120"/>
              </a:rPr>
              <a:t>Statut</a:t>
            </a:r>
            <a:r>
              <a:rPr lang="en-US" sz="2800" dirty="0">
                <a:solidFill>
                  <a:srgbClr val="F2F2F3"/>
                </a:solidFill>
                <a:latin typeface="Poppins Light" pitchFamily="34" charset="0"/>
                <a:ea typeface="Poppins Light" pitchFamily="34" charset="-122"/>
                <a:cs typeface="Poppins Light" pitchFamily="34" charset="-120"/>
              </a:rPr>
              <a:t> Marital </a:t>
            </a:r>
            <a:endParaRPr lang="en-US" sz="2800" dirty="0"/>
          </a:p>
        </p:txBody>
      </p:sp>
      <p:pic>
        <p:nvPicPr>
          <p:cNvPr id="3" name="Image 0" descr="preencoded.png"/>
          <p:cNvPicPr>
            <a:picLocks noChangeAspect="1"/>
          </p:cNvPicPr>
          <p:nvPr/>
        </p:nvPicPr>
        <p:blipFill>
          <a:blip r:embed="rId3"/>
          <a:stretch>
            <a:fillRect/>
          </a:stretch>
        </p:blipFill>
        <p:spPr>
          <a:xfrm>
            <a:off x="7315199" y="927810"/>
            <a:ext cx="6983747" cy="4783613"/>
          </a:xfrm>
          <a:prstGeom prst="rect">
            <a:avLst/>
          </a:prstGeom>
        </p:spPr>
      </p:pic>
      <p:sp>
        <p:nvSpPr>
          <p:cNvPr id="4" name="Text 1"/>
          <p:cNvSpPr/>
          <p:nvPr/>
        </p:nvSpPr>
        <p:spPr>
          <a:xfrm>
            <a:off x="528638" y="8558927"/>
            <a:ext cx="3304580" cy="413147"/>
          </a:xfrm>
          <a:prstGeom prst="rect">
            <a:avLst/>
          </a:prstGeom>
          <a:noFill/>
          <a:ln/>
        </p:spPr>
        <p:txBody>
          <a:bodyPr wrap="none" lIns="0" tIns="0" rIns="0" bIns="0" rtlCol="0" anchor="t"/>
          <a:lstStyle/>
          <a:p>
            <a:pPr marL="0" indent="0" algn="l">
              <a:lnSpc>
                <a:spcPts val="3250"/>
              </a:lnSpc>
              <a:buNone/>
            </a:pPr>
            <a:r>
              <a:rPr lang="en-US" sz="2600" dirty="0">
                <a:solidFill>
                  <a:srgbClr val="F2F2F3"/>
                </a:solidFill>
                <a:latin typeface="Poppins Light" pitchFamily="34" charset="0"/>
                <a:ea typeface="Poppins Light" pitchFamily="34" charset="-122"/>
                <a:cs typeface="Poppins Light" pitchFamily="34" charset="-120"/>
              </a:rPr>
              <a:t> </a:t>
            </a:r>
            <a:endParaRPr lang="en-US" sz="2600" dirty="0"/>
          </a:p>
        </p:txBody>
      </p:sp>
      <p:pic>
        <p:nvPicPr>
          <p:cNvPr id="5" name="Image 0" descr="preencoded.png">
            <a:extLst>
              <a:ext uri="{FF2B5EF4-FFF2-40B4-BE49-F238E27FC236}">
                <a16:creationId xmlns:a16="http://schemas.microsoft.com/office/drawing/2014/main" id="{52B0614B-361E-319E-049D-993C75B1F8D1}"/>
              </a:ext>
            </a:extLst>
          </p:cNvPr>
          <p:cNvPicPr>
            <a:picLocks noChangeAspect="1"/>
          </p:cNvPicPr>
          <p:nvPr/>
        </p:nvPicPr>
        <p:blipFill>
          <a:blip r:embed="rId4"/>
          <a:stretch>
            <a:fillRect/>
          </a:stretch>
        </p:blipFill>
        <p:spPr>
          <a:xfrm>
            <a:off x="331453" y="927810"/>
            <a:ext cx="6673106" cy="4783612"/>
          </a:xfrm>
          <a:prstGeom prst="rect">
            <a:avLst/>
          </a:prstGeom>
        </p:spPr>
      </p:pic>
      <p:sp>
        <p:nvSpPr>
          <p:cNvPr id="8" name="ZoneTexte 7">
            <a:extLst>
              <a:ext uri="{FF2B5EF4-FFF2-40B4-BE49-F238E27FC236}">
                <a16:creationId xmlns:a16="http://schemas.microsoft.com/office/drawing/2014/main" id="{5F0360B9-BB0A-2236-4D6A-FA887304280A}"/>
              </a:ext>
            </a:extLst>
          </p:cNvPr>
          <p:cNvSpPr txBox="1"/>
          <p:nvPr/>
        </p:nvSpPr>
        <p:spPr>
          <a:xfrm>
            <a:off x="310642" y="5970205"/>
            <a:ext cx="6269452" cy="1754326"/>
          </a:xfrm>
          <a:prstGeom prst="rect">
            <a:avLst/>
          </a:prstGeom>
          <a:noFill/>
        </p:spPr>
        <p:txBody>
          <a:bodyPr wrap="square">
            <a:spAutoFit/>
          </a:bodyPr>
          <a:lstStyle/>
          <a:p>
            <a:r>
              <a:rPr lang="fr-FR" b="1" dirty="0"/>
              <a:t>🕒 </a:t>
            </a:r>
            <a:r>
              <a:rPr lang="fr-FR" b="1" dirty="0">
                <a:solidFill>
                  <a:schemeClr val="bg1"/>
                </a:solidFill>
              </a:rPr>
              <a:t>Heures Supplémentaires &amp; Attrition</a:t>
            </a:r>
          </a:p>
          <a:p>
            <a:r>
              <a:rPr lang="fr-FR" dirty="0">
                <a:solidFill>
                  <a:schemeClr val="bg1"/>
                </a:solidFill>
              </a:rPr>
              <a:t>Les employés effectuant des heures supplémentaires quittent l’entreprise </a:t>
            </a:r>
            <a:r>
              <a:rPr lang="fr-FR" b="1" dirty="0">
                <a:solidFill>
                  <a:schemeClr val="bg1"/>
                </a:solidFill>
              </a:rPr>
              <a:t>3 fois plus</a:t>
            </a:r>
            <a:r>
              <a:rPr lang="fr-FR" dirty="0">
                <a:solidFill>
                  <a:schemeClr val="bg1"/>
                </a:solidFill>
              </a:rPr>
              <a:t> que ceux qui n’en font pas.</a:t>
            </a:r>
            <a:br>
              <a:rPr lang="fr-FR" dirty="0">
                <a:solidFill>
                  <a:schemeClr val="bg1"/>
                </a:solidFill>
              </a:rPr>
            </a:br>
            <a:r>
              <a:rPr lang="fr-FR" dirty="0">
                <a:solidFill>
                  <a:schemeClr val="bg1"/>
                </a:solidFill>
              </a:rPr>
              <a:t>👉 </a:t>
            </a:r>
            <a:r>
              <a:rPr lang="fr-FR" b="1" dirty="0">
                <a:solidFill>
                  <a:schemeClr val="bg1"/>
                </a:solidFill>
              </a:rPr>
              <a:t>Signal RH fort</a:t>
            </a:r>
            <a:r>
              <a:rPr lang="fr-FR" dirty="0">
                <a:solidFill>
                  <a:schemeClr val="bg1"/>
                </a:solidFill>
              </a:rPr>
              <a:t> d’épuisement ou de surcharge chronique.</a:t>
            </a:r>
            <a:br>
              <a:rPr lang="fr-FR" dirty="0">
                <a:solidFill>
                  <a:schemeClr val="bg1"/>
                </a:solidFill>
              </a:rPr>
            </a:br>
            <a:r>
              <a:rPr lang="fr-FR" b="1" dirty="0">
                <a:solidFill>
                  <a:schemeClr val="bg1"/>
                </a:solidFill>
              </a:rPr>
              <a:t>Action RH</a:t>
            </a:r>
            <a:r>
              <a:rPr lang="fr-FR" dirty="0">
                <a:solidFill>
                  <a:schemeClr val="bg1"/>
                </a:solidFill>
              </a:rPr>
              <a:t> : Plafonner les heures sup, rééquilibrer la charge, accompagner les équipes à risque.</a:t>
            </a:r>
          </a:p>
        </p:txBody>
      </p:sp>
      <p:sp>
        <p:nvSpPr>
          <p:cNvPr id="10" name="ZoneTexte 9">
            <a:extLst>
              <a:ext uri="{FF2B5EF4-FFF2-40B4-BE49-F238E27FC236}">
                <a16:creationId xmlns:a16="http://schemas.microsoft.com/office/drawing/2014/main" id="{46E0081E-9CAB-5CAD-77E9-79B6E005684C}"/>
              </a:ext>
            </a:extLst>
          </p:cNvPr>
          <p:cNvSpPr txBox="1"/>
          <p:nvPr/>
        </p:nvSpPr>
        <p:spPr>
          <a:xfrm>
            <a:off x="7315199" y="5970205"/>
            <a:ext cx="7134878" cy="1754326"/>
          </a:xfrm>
          <a:prstGeom prst="rect">
            <a:avLst/>
          </a:prstGeom>
          <a:noFill/>
        </p:spPr>
        <p:txBody>
          <a:bodyPr wrap="square">
            <a:spAutoFit/>
          </a:bodyPr>
          <a:lstStyle/>
          <a:p>
            <a:r>
              <a:rPr lang="fr-FR" b="1" dirty="0">
                <a:solidFill>
                  <a:schemeClr val="bg1"/>
                </a:solidFill>
              </a:rPr>
              <a:t>💍 Statut Marital &amp; Engagement</a:t>
            </a:r>
          </a:p>
          <a:p>
            <a:r>
              <a:rPr lang="fr-FR" dirty="0">
                <a:solidFill>
                  <a:schemeClr val="bg1"/>
                </a:solidFill>
              </a:rPr>
              <a:t>Les salariés </a:t>
            </a:r>
            <a:r>
              <a:rPr lang="fr-FR" b="1" dirty="0">
                <a:solidFill>
                  <a:schemeClr val="bg1"/>
                </a:solidFill>
              </a:rPr>
              <a:t>célibataires</a:t>
            </a:r>
            <a:r>
              <a:rPr lang="fr-FR" dirty="0">
                <a:solidFill>
                  <a:schemeClr val="bg1"/>
                </a:solidFill>
              </a:rPr>
              <a:t> sont les plus enclins à partir (</a:t>
            </a:r>
            <a:r>
              <a:rPr lang="fr-FR" b="1" dirty="0">
                <a:solidFill>
                  <a:schemeClr val="bg1"/>
                </a:solidFill>
              </a:rPr>
              <a:t>25,5 %</a:t>
            </a:r>
            <a:r>
              <a:rPr lang="fr-FR" dirty="0">
                <a:solidFill>
                  <a:schemeClr val="bg1"/>
                </a:solidFill>
              </a:rPr>
              <a:t>), loin devant les </a:t>
            </a:r>
            <a:r>
              <a:rPr lang="fr-FR" b="1" dirty="0">
                <a:solidFill>
                  <a:schemeClr val="bg1"/>
                </a:solidFill>
              </a:rPr>
              <a:t>mariés (12,5 %)</a:t>
            </a:r>
            <a:r>
              <a:rPr lang="fr-FR" dirty="0">
                <a:solidFill>
                  <a:schemeClr val="bg1"/>
                </a:solidFill>
              </a:rPr>
              <a:t> et les </a:t>
            </a:r>
            <a:r>
              <a:rPr lang="fr-FR" b="1" dirty="0">
                <a:solidFill>
                  <a:schemeClr val="bg1"/>
                </a:solidFill>
              </a:rPr>
              <a:t>divorcés (10 %)</a:t>
            </a:r>
            <a:r>
              <a:rPr lang="fr-FR" dirty="0">
                <a:solidFill>
                  <a:schemeClr val="bg1"/>
                </a:solidFill>
              </a:rPr>
              <a:t>.</a:t>
            </a:r>
            <a:br>
              <a:rPr lang="fr-FR" dirty="0">
                <a:solidFill>
                  <a:schemeClr val="bg1"/>
                </a:solidFill>
              </a:rPr>
            </a:br>
            <a:r>
              <a:rPr lang="fr-FR" dirty="0">
                <a:solidFill>
                  <a:schemeClr val="bg1"/>
                </a:solidFill>
              </a:rPr>
              <a:t>👉 Un </a:t>
            </a:r>
            <a:r>
              <a:rPr lang="fr-FR" b="1" dirty="0">
                <a:solidFill>
                  <a:schemeClr val="bg1"/>
                </a:solidFill>
              </a:rPr>
              <a:t>moindre attachement à l’entreprise</a:t>
            </a:r>
            <a:r>
              <a:rPr lang="fr-FR" dirty="0">
                <a:solidFill>
                  <a:schemeClr val="bg1"/>
                </a:solidFill>
              </a:rPr>
              <a:t> semble en cause.</a:t>
            </a:r>
            <a:br>
              <a:rPr lang="fr-FR" dirty="0">
                <a:solidFill>
                  <a:schemeClr val="bg1"/>
                </a:solidFill>
              </a:rPr>
            </a:br>
            <a:r>
              <a:rPr lang="fr-FR" b="1" dirty="0">
                <a:solidFill>
                  <a:schemeClr val="bg1"/>
                </a:solidFill>
              </a:rPr>
              <a:t>Action RH</a:t>
            </a:r>
            <a:r>
              <a:rPr lang="fr-FR" dirty="0">
                <a:solidFill>
                  <a:schemeClr val="bg1"/>
                </a:solidFill>
              </a:rPr>
              <a:t> : Créer du lien (mentorat, clubs internes), valoriser leur rôle et proposer une organisation souple.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372213" y="355997"/>
            <a:ext cx="5885974" cy="404455"/>
          </a:xfrm>
          <a:prstGeom prst="rect">
            <a:avLst/>
          </a:prstGeom>
          <a:noFill/>
          <a:ln/>
        </p:spPr>
        <p:txBody>
          <a:bodyPr wrap="none" lIns="0" tIns="0" rIns="0" bIns="0" rtlCol="0" anchor="t"/>
          <a:lstStyle/>
          <a:p>
            <a:pPr marL="0" indent="0" algn="ctr">
              <a:lnSpc>
                <a:spcPts val="3150"/>
              </a:lnSpc>
              <a:buNone/>
            </a:pPr>
            <a:r>
              <a:rPr lang="en-US" sz="2500" dirty="0">
                <a:solidFill>
                  <a:srgbClr val="F2F2F3"/>
                </a:solidFill>
                <a:latin typeface="Poppins Light" pitchFamily="34" charset="0"/>
                <a:ea typeface="Poppins Light" pitchFamily="34" charset="-122"/>
                <a:cs typeface="Poppins Light" pitchFamily="34" charset="-120"/>
              </a:rPr>
              <a:t>Distance Domicile Travail et Fonction</a:t>
            </a:r>
            <a:endParaRPr lang="en-US" sz="2500" dirty="0"/>
          </a:p>
        </p:txBody>
      </p:sp>
      <p:pic>
        <p:nvPicPr>
          <p:cNvPr id="3" name="Image 0" descr="preencoded.png"/>
          <p:cNvPicPr>
            <a:picLocks noChangeAspect="1"/>
          </p:cNvPicPr>
          <p:nvPr/>
        </p:nvPicPr>
        <p:blipFill>
          <a:blip r:embed="rId3"/>
          <a:stretch>
            <a:fillRect/>
          </a:stretch>
        </p:blipFill>
        <p:spPr>
          <a:xfrm>
            <a:off x="168966" y="883145"/>
            <a:ext cx="8488018" cy="6990457"/>
          </a:xfrm>
          <a:prstGeom prst="rect">
            <a:avLst/>
          </a:prstGeom>
        </p:spPr>
      </p:pic>
      <p:sp>
        <p:nvSpPr>
          <p:cNvPr id="4" name="Text 1"/>
          <p:cNvSpPr/>
          <p:nvPr/>
        </p:nvSpPr>
        <p:spPr>
          <a:xfrm>
            <a:off x="517803" y="8787289"/>
            <a:ext cx="13594794" cy="207050"/>
          </a:xfrm>
          <a:prstGeom prst="rect">
            <a:avLst/>
          </a:prstGeom>
          <a:noFill/>
          <a:ln/>
        </p:spPr>
        <p:txBody>
          <a:bodyPr wrap="none" lIns="0" tIns="0" rIns="0" bIns="0" rtlCol="0" anchor="t"/>
          <a:lstStyle/>
          <a:p>
            <a:pPr marL="0" indent="0" algn="l">
              <a:lnSpc>
                <a:spcPts val="1600"/>
              </a:lnSpc>
              <a:buNone/>
            </a:pPr>
            <a:endParaRPr lang="en-US" sz="1000" dirty="0"/>
          </a:p>
        </p:txBody>
      </p:sp>
      <p:sp>
        <p:nvSpPr>
          <p:cNvPr id="6" name="ZoneTexte 5">
            <a:extLst>
              <a:ext uri="{FF2B5EF4-FFF2-40B4-BE49-F238E27FC236}">
                <a16:creationId xmlns:a16="http://schemas.microsoft.com/office/drawing/2014/main" id="{7883ECD6-83FE-35F4-6E4A-A3510324C24D}"/>
              </a:ext>
            </a:extLst>
          </p:cNvPr>
          <p:cNvSpPr txBox="1"/>
          <p:nvPr/>
        </p:nvSpPr>
        <p:spPr>
          <a:xfrm>
            <a:off x="8850894" y="883146"/>
            <a:ext cx="5501210" cy="6955750"/>
          </a:xfrm>
          <a:prstGeom prst="rect">
            <a:avLst/>
          </a:prstGeom>
          <a:noFill/>
        </p:spPr>
        <p:txBody>
          <a:bodyPr wrap="square">
            <a:spAutoFit/>
          </a:bodyPr>
          <a:lstStyle/>
          <a:p>
            <a:r>
              <a:rPr lang="fr-FR" sz="2400" b="1" dirty="0">
                <a:solidFill>
                  <a:schemeClr val="bg1"/>
                </a:solidFill>
              </a:rPr>
              <a:t>✅ Postes sensibles à la distance</a:t>
            </a:r>
          </a:p>
          <a:p>
            <a:r>
              <a:rPr lang="fr-FR" i="1" dirty="0">
                <a:solidFill>
                  <a:schemeClr val="bg1"/>
                </a:solidFill>
              </a:rPr>
              <a:t>Healthcare Rep, RH, Sales </a:t>
            </a:r>
            <a:r>
              <a:rPr lang="fr-FR" i="1" dirty="0" err="1">
                <a:solidFill>
                  <a:schemeClr val="bg1"/>
                </a:solidFill>
              </a:rPr>
              <a:t>Exec</a:t>
            </a:r>
            <a:endParaRPr lang="fr-FR" i="1" dirty="0">
              <a:solidFill>
                <a:schemeClr val="bg1"/>
              </a:solidFill>
            </a:endParaRPr>
          </a:p>
          <a:p>
            <a:br>
              <a:rPr lang="fr-FR" dirty="0">
                <a:solidFill>
                  <a:schemeClr val="bg1"/>
                </a:solidFill>
              </a:rPr>
            </a:br>
            <a:r>
              <a:rPr lang="fr-FR" dirty="0">
                <a:solidFill>
                  <a:schemeClr val="bg1"/>
                </a:solidFill>
              </a:rPr>
              <a:t>➤ </a:t>
            </a:r>
            <a:r>
              <a:rPr lang="fr-FR" dirty="0" err="1">
                <a:solidFill>
                  <a:schemeClr val="bg1"/>
                </a:solidFill>
              </a:rPr>
              <a:t>Départants</a:t>
            </a:r>
            <a:r>
              <a:rPr lang="fr-FR" dirty="0">
                <a:solidFill>
                  <a:schemeClr val="bg1"/>
                </a:solidFill>
              </a:rPr>
              <a:t> habitent plus loin → </a:t>
            </a:r>
            <a:r>
              <a:rPr lang="fr-FR" b="1" dirty="0">
                <a:solidFill>
                  <a:schemeClr val="bg1"/>
                </a:solidFill>
              </a:rPr>
              <a:t>facteur de risque</a:t>
            </a:r>
            <a:br>
              <a:rPr lang="fr-FR" dirty="0">
                <a:solidFill>
                  <a:schemeClr val="bg1"/>
                </a:solidFill>
              </a:rPr>
            </a:br>
            <a:r>
              <a:rPr lang="fr-FR" b="1" dirty="0">
                <a:solidFill>
                  <a:schemeClr val="bg1"/>
                </a:solidFill>
              </a:rPr>
              <a:t>Action</a:t>
            </a:r>
            <a:r>
              <a:rPr lang="fr-FR" dirty="0">
                <a:solidFill>
                  <a:schemeClr val="bg1"/>
                </a:solidFill>
              </a:rPr>
              <a:t> </a:t>
            </a:r>
            <a:r>
              <a:rPr lang="fr-FR" b="1" dirty="0">
                <a:solidFill>
                  <a:schemeClr val="bg1"/>
                </a:solidFill>
              </a:rPr>
              <a:t>RH :</a:t>
            </a:r>
            <a:r>
              <a:rPr lang="fr-FR" dirty="0">
                <a:solidFill>
                  <a:schemeClr val="bg1"/>
                </a:solidFill>
              </a:rPr>
              <a:t> Télétravail partiel · Aide transport/logement · Réorganisation locale</a:t>
            </a:r>
          </a:p>
          <a:p>
            <a:endParaRPr lang="fr-FR" dirty="0">
              <a:solidFill>
                <a:schemeClr val="bg1"/>
              </a:solidFill>
            </a:endParaRPr>
          </a:p>
          <a:p>
            <a:endParaRPr lang="fr-FR" dirty="0">
              <a:solidFill>
                <a:schemeClr val="bg1"/>
              </a:solidFill>
            </a:endParaRPr>
          </a:p>
          <a:p>
            <a:endParaRPr lang="fr-FR" dirty="0">
              <a:solidFill>
                <a:schemeClr val="bg1"/>
              </a:solidFill>
            </a:endParaRPr>
          </a:p>
          <a:p>
            <a:r>
              <a:rPr lang="fr-FR" sz="2400" b="1" dirty="0">
                <a:solidFill>
                  <a:schemeClr val="bg1"/>
                </a:solidFill>
              </a:rPr>
              <a:t>🟡 Postes modérément impactés</a:t>
            </a:r>
          </a:p>
          <a:p>
            <a:r>
              <a:rPr lang="fr-FR" i="1" dirty="0">
                <a:solidFill>
                  <a:schemeClr val="bg1"/>
                </a:solidFill>
              </a:rPr>
              <a:t>Managers, Techniciens, Scientists</a:t>
            </a:r>
          </a:p>
          <a:p>
            <a:br>
              <a:rPr lang="fr-FR" dirty="0">
                <a:solidFill>
                  <a:schemeClr val="bg1"/>
                </a:solidFill>
              </a:rPr>
            </a:br>
            <a:r>
              <a:rPr lang="fr-FR" dirty="0">
                <a:solidFill>
                  <a:schemeClr val="bg1"/>
                </a:solidFill>
              </a:rPr>
              <a:t>➤ Peu d’écart → </a:t>
            </a:r>
            <a:r>
              <a:rPr lang="fr-FR" b="1" dirty="0">
                <a:solidFill>
                  <a:schemeClr val="bg1"/>
                </a:solidFill>
              </a:rPr>
              <a:t>distance non déterminante</a:t>
            </a:r>
            <a:br>
              <a:rPr lang="fr-FR" dirty="0">
                <a:solidFill>
                  <a:schemeClr val="bg1"/>
                </a:solidFill>
              </a:rPr>
            </a:br>
            <a:r>
              <a:rPr lang="fr-FR" b="1" dirty="0">
                <a:solidFill>
                  <a:schemeClr val="bg1"/>
                </a:solidFill>
              </a:rPr>
              <a:t>Action</a:t>
            </a:r>
            <a:r>
              <a:rPr lang="fr-FR" dirty="0">
                <a:solidFill>
                  <a:schemeClr val="bg1"/>
                </a:solidFill>
              </a:rPr>
              <a:t> </a:t>
            </a:r>
            <a:r>
              <a:rPr lang="fr-FR" b="1" dirty="0">
                <a:solidFill>
                  <a:schemeClr val="bg1"/>
                </a:solidFill>
              </a:rPr>
              <a:t>RH :</a:t>
            </a:r>
            <a:r>
              <a:rPr lang="fr-FR" dirty="0">
                <a:solidFill>
                  <a:schemeClr val="bg1"/>
                </a:solidFill>
              </a:rPr>
              <a:t> Maintien des dispositifs actuels · Focus sur évolution &amp; reconnaissance</a:t>
            </a:r>
          </a:p>
          <a:p>
            <a:endParaRPr lang="fr-FR" dirty="0">
              <a:solidFill>
                <a:schemeClr val="bg1"/>
              </a:solidFill>
            </a:endParaRPr>
          </a:p>
          <a:p>
            <a:endParaRPr lang="fr-FR" dirty="0">
              <a:solidFill>
                <a:schemeClr val="bg1"/>
              </a:solidFill>
            </a:endParaRPr>
          </a:p>
          <a:p>
            <a:endParaRPr lang="fr-FR" dirty="0">
              <a:solidFill>
                <a:schemeClr val="bg1"/>
              </a:solidFill>
            </a:endParaRPr>
          </a:p>
          <a:p>
            <a:r>
              <a:rPr lang="fr-FR" sz="2400" b="1" dirty="0">
                <a:solidFill>
                  <a:schemeClr val="bg1"/>
                </a:solidFill>
              </a:rPr>
              <a:t>🔁 Postes à tendance inverse</a:t>
            </a:r>
          </a:p>
          <a:p>
            <a:r>
              <a:rPr lang="fr-FR" i="1" dirty="0">
                <a:solidFill>
                  <a:schemeClr val="bg1"/>
                </a:solidFill>
              </a:rPr>
              <a:t>Sales Rep, </a:t>
            </a:r>
            <a:r>
              <a:rPr lang="fr-FR" i="1" dirty="0" err="1">
                <a:solidFill>
                  <a:schemeClr val="bg1"/>
                </a:solidFill>
              </a:rPr>
              <a:t>Research</a:t>
            </a:r>
            <a:r>
              <a:rPr lang="fr-FR" i="1" dirty="0">
                <a:solidFill>
                  <a:schemeClr val="bg1"/>
                </a:solidFill>
              </a:rPr>
              <a:t> </a:t>
            </a:r>
            <a:r>
              <a:rPr lang="fr-FR" i="1" dirty="0" err="1">
                <a:solidFill>
                  <a:schemeClr val="bg1"/>
                </a:solidFill>
              </a:rPr>
              <a:t>Director</a:t>
            </a:r>
            <a:endParaRPr lang="fr-FR" i="1" dirty="0">
              <a:solidFill>
                <a:schemeClr val="bg1"/>
              </a:solidFill>
            </a:endParaRPr>
          </a:p>
          <a:p>
            <a:br>
              <a:rPr lang="fr-FR" dirty="0">
                <a:solidFill>
                  <a:schemeClr val="bg1"/>
                </a:solidFill>
              </a:rPr>
            </a:br>
            <a:r>
              <a:rPr lang="fr-FR" dirty="0">
                <a:solidFill>
                  <a:schemeClr val="bg1"/>
                </a:solidFill>
              </a:rPr>
              <a:t>➤ </a:t>
            </a:r>
            <a:r>
              <a:rPr lang="fr-FR" dirty="0" err="1">
                <a:solidFill>
                  <a:schemeClr val="bg1"/>
                </a:solidFill>
              </a:rPr>
              <a:t>Départants</a:t>
            </a:r>
            <a:r>
              <a:rPr lang="fr-FR" dirty="0">
                <a:solidFill>
                  <a:schemeClr val="bg1"/>
                </a:solidFill>
              </a:rPr>
              <a:t> parfois plus proches → </a:t>
            </a:r>
            <a:r>
              <a:rPr lang="fr-FR" b="1" dirty="0">
                <a:solidFill>
                  <a:schemeClr val="bg1"/>
                </a:solidFill>
              </a:rPr>
              <a:t>autres causes</a:t>
            </a:r>
            <a:br>
              <a:rPr lang="fr-FR" dirty="0">
                <a:solidFill>
                  <a:schemeClr val="bg1"/>
                </a:solidFill>
              </a:rPr>
            </a:br>
            <a:r>
              <a:rPr lang="fr-FR" b="1" dirty="0">
                <a:solidFill>
                  <a:schemeClr val="bg1"/>
                </a:solidFill>
              </a:rPr>
              <a:t>Action RH :</a:t>
            </a:r>
            <a:r>
              <a:rPr lang="fr-FR" dirty="0">
                <a:solidFill>
                  <a:schemeClr val="bg1"/>
                </a:solidFill>
              </a:rPr>
              <a:t> Revoir conditions de travail · Clarifier les perspectives · Suivi individuel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1398746" y="551008"/>
            <a:ext cx="11832908" cy="620078"/>
          </a:xfrm>
          <a:prstGeom prst="rect">
            <a:avLst/>
          </a:prstGeom>
          <a:noFill/>
          <a:ln/>
        </p:spPr>
        <p:txBody>
          <a:bodyPr wrap="none" lIns="0" tIns="0" rIns="0" bIns="0" rtlCol="0" anchor="t"/>
          <a:lstStyle/>
          <a:p>
            <a:pPr marL="0" indent="0" algn="l">
              <a:lnSpc>
                <a:spcPts val="4850"/>
              </a:lnSpc>
              <a:buNone/>
            </a:pPr>
            <a:r>
              <a:rPr lang="en-US" sz="3900" dirty="0">
                <a:solidFill>
                  <a:srgbClr val="F2F2F3"/>
                </a:solidFill>
                <a:latin typeface="Poppins Light" pitchFamily="34" charset="0"/>
                <a:ea typeface="Poppins Light" pitchFamily="34" charset="-122"/>
                <a:cs typeface="Poppins Light" pitchFamily="34" charset="-120"/>
              </a:rPr>
              <a:t>Clustering : Segmentation des Profils d'Employés</a:t>
            </a:r>
            <a:endParaRPr lang="en-US" sz="3900" dirty="0"/>
          </a:p>
        </p:txBody>
      </p:sp>
      <p:pic>
        <p:nvPicPr>
          <p:cNvPr id="3" name="Image 0" descr="preencoded.png"/>
          <p:cNvPicPr>
            <a:picLocks noChangeAspect="1"/>
          </p:cNvPicPr>
          <p:nvPr/>
        </p:nvPicPr>
        <p:blipFill>
          <a:blip r:embed="rId3"/>
          <a:stretch>
            <a:fillRect/>
          </a:stretch>
        </p:blipFill>
        <p:spPr>
          <a:xfrm>
            <a:off x="158639" y="1362635"/>
            <a:ext cx="8033765" cy="6315957"/>
          </a:xfrm>
          <a:prstGeom prst="rect">
            <a:avLst/>
          </a:prstGeom>
        </p:spPr>
      </p:pic>
      <p:sp>
        <p:nvSpPr>
          <p:cNvPr id="4" name="Text 1"/>
          <p:cNvSpPr/>
          <p:nvPr/>
        </p:nvSpPr>
        <p:spPr>
          <a:xfrm>
            <a:off x="793790" y="5837634"/>
            <a:ext cx="6279356"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5" name="Text 2"/>
          <p:cNvSpPr/>
          <p:nvPr/>
        </p:nvSpPr>
        <p:spPr>
          <a:xfrm>
            <a:off x="8394116" y="2584780"/>
            <a:ext cx="5883088" cy="1935833"/>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Roboto Light" pitchFamily="34" charset="0"/>
                <a:ea typeface="Roboto Light" pitchFamily="34" charset="-122"/>
                <a:cs typeface="Roboto Light" pitchFamily="34" charset="-120"/>
              </a:rPr>
              <a:t>L'objectif de cette étape était d'identifier des groupes naturels d'employés ayant des caractéristiques similaires en termes de risque d'attrition. Grâce à la méthode K-means, appliquée sur six variables clés, nous avons pu distinguer des segments distincts</a:t>
            </a:r>
            <a:r>
              <a:rPr lang="en-US" sz="1550" dirty="0">
                <a:solidFill>
                  <a:srgbClr val="E5E0DF"/>
                </a:solidFill>
                <a:latin typeface="Roboto Light" pitchFamily="34" charset="0"/>
                <a:ea typeface="Roboto Light" pitchFamily="34" charset="-122"/>
                <a:cs typeface="Roboto Light" pitchFamily="34" charset="-120"/>
              </a:rPr>
              <a:t>.</a:t>
            </a:r>
            <a:endParaRPr lang="en-US" sz="1550" dirty="0"/>
          </a:p>
        </p:txBody>
      </p:sp>
      <p:sp>
        <p:nvSpPr>
          <p:cNvPr id="6" name="Text 3"/>
          <p:cNvSpPr/>
          <p:nvPr/>
        </p:nvSpPr>
        <p:spPr>
          <a:xfrm>
            <a:off x="8394116" y="4957861"/>
            <a:ext cx="5883088" cy="1759545"/>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Roboto Light" pitchFamily="34" charset="0"/>
                <a:ea typeface="Roboto Light" pitchFamily="34" charset="-122"/>
                <a:cs typeface="Roboto Light" pitchFamily="34" charset="-120"/>
              </a:rPr>
              <a:t>La visualisation sur un graphique PCA (Analyse en Composantes Principales) a révélé trois clusters principaux. Chaque cluster représente un profil unique d'employé avec des défis de rétention spécifiques, permettant ainsi de cibler des actions RH plus précises et efficaces.</a:t>
            </a:r>
            <a:endParaRPr lang="en-US" sz="2000" dirty="0"/>
          </a:p>
        </p:txBody>
      </p:sp>
      <p:sp>
        <p:nvSpPr>
          <p:cNvPr id="7" name="ZoneTexte 6">
            <a:extLst>
              <a:ext uri="{FF2B5EF4-FFF2-40B4-BE49-F238E27FC236}">
                <a16:creationId xmlns:a16="http://schemas.microsoft.com/office/drawing/2014/main" id="{0A561523-771C-8F3E-F67D-A305BD4DDCEB}"/>
              </a:ext>
            </a:extLst>
          </p:cNvPr>
          <p:cNvSpPr txBox="1"/>
          <p:nvPr/>
        </p:nvSpPr>
        <p:spPr>
          <a:xfrm>
            <a:off x="8394116" y="1362635"/>
            <a:ext cx="1878227" cy="523220"/>
          </a:xfrm>
          <a:prstGeom prst="rect">
            <a:avLst/>
          </a:prstGeom>
          <a:noFill/>
        </p:spPr>
        <p:txBody>
          <a:bodyPr wrap="square" rtlCol="0">
            <a:spAutoFit/>
          </a:bodyPr>
          <a:lstStyle/>
          <a:p>
            <a:r>
              <a:rPr lang="fr-FR" sz="2800" dirty="0" err="1">
                <a:solidFill>
                  <a:schemeClr val="bg1"/>
                </a:solidFill>
              </a:rPr>
              <a:t>Scatter</a:t>
            </a:r>
            <a:r>
              <a:rPr lang="fr-FR" sz="2800" dirty="0">
                <a:solidFill>
                  <a:schemeClr val="bg1"/>
                </a:solidFill>
              </a:rPr>
              <a:t> Plot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284446"/>
            <a:ext cx="11981736" cy="620078"/>
          </a:xfrm>
          <a:prstGeom prst="rect">
            <a:avLst/>
          </a:prstGeom>
          <a:noFill/>
          <a:ln/>
        </p:spPr>
        <p:txBody>
          <a:bodyPr wrap="none" lIns="0" tIns="0" rIns="0" bIns="0" rtlCol="0" anchor="t"/>
          <a:lstStyle/>
          <a:p>
            <a:pPr marL="0" indent="0" algn="l">
              <a:lnSpc>
                <a:spcPts val="4850"/>
              </a:lnSpc>
              <a:buNone/>
            </a:pPr>
            <a:r>
              <a:rPr lang="en-US" sz="3900" dirty="0">
                <a:solidFill>
                  <a:srgbClr val="F2F2F3"/>
                </a:solidFill>
                <a:latin typeface="Poppins Light" pitchFamily="34" charset="0"/>
                <a:ea typeface="Poppins Light" pitchFamily="34" charset="-122"/>
                <a:cs typeface="Poppins Light" pitchFamily="34" charset="-120"/>
              </a:rPr>
              <a:t>Cluster 0 : Les Surchargés à Haut Risque (26.85%)</a:t>
            </a:r>
            <a:endParaRPr lang="en-US" sz="3900" dirty="0"/>
          </a:p>
        </p:txBody>
      </p:sp>
      <p:sp>
        <p:nvSpPr>
          <p:cNvPr id="3" name="Text 1"/>
          <p:cNvSpPr/>
          <p:nvPr/>
        </p:nvSpPr>
        <p:spPr>
          <a:xfrm>
            <a:off x="793790" y="2380774"/>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Light" pitchFamily="34" charset="0"/>
                <a:ea typeface="Roboto Light" pitchFamily="34" charset="-122"/>
                <a:cs typeface="Roboto Light" pitchFamily="34" charset="-120"/>
              </a:rPr>
              <a:t>Ce cluster regroupe des employés souvent soumis à de longues </a:t>
            </a:r>
            <a:r>
              <a:rPr lang="en-US" sz="1550" b="1" u="sng" dirty="0">
                <a:solidFill>
                  <a:srgbClr val="E5E0DF"/>
                </a:solidFill>
                <a:latin typeface="Roboto Light" pitchFamily="34" charset="0"/>
                <a:ea typeface="Roboto Light" pitchFamily="34" charset="-122"/>
                <a:cs typeface="Roboto Light" pitchFamily="34" charset="-120"/>
              </a:rPr>
              <a:t>heures supplémentaires</a:t>
            </a:r>
            <a:r>
              <a:rPr lang="en-US" sz="1550" dirty="0">
                <a:solidFill>
                  <a:srgbClr val="E5E0DF"/>
                </a:solidFill>
                <a:latin typeface="Roboto Light" pitchFamily="34" charset="0"/>
                <a:ea typeface="Roboto Light" pitchFamily="34" charset="-122"/>
                <a:cs typeface="Roboto Light" pitchFamily="34" charset="-120"/>
              </a:rPr>
              <a:t>, principalement dans des </a:t>
            </a:r>
            <a:r>
              <a:rPr lang="en-US" sz="1550" u="sng" dirty="0">
                <a:solidFill>
                  <a:srgbClr val="E5E0DF"/>
                </a:solidFill>
                <a:latin typeface="Roboto Light" pitchFamily="34" charset="0"/>
                <a:ea typeface="Roboto Light" pitchFamily="34" charset="-122"/>
                <a:cs typeface="Roboto Light" pitchFamily="34" charset="-120"/>
              </a:rPr>
              <a:t>postes techniques en R&amp;D</a:t>
            </a:r>
            <a:r>
              <a:rPr lang="en-US" sz="1550" dirty="0">
                <a:solidFill>
                  <a:srgbClr val="E5E0DF"/>
                </a:solidFill>
                <a:latin typeface="Roboto Light" pitchFamily="34" charset="0"/>
                <a:ea typeface="Roboto Light" pitchFamily="34" charset="-122"/>
                <a:cs typeface="Roboto Light" pitchFamily="34" charset="-120"/>
              </a:rPr>
              <a:t>. Bien que beaucoup soient mariés, cette stabilité personnelle est contrebalancée par une forte pression professionnelle, augmentant leur risque d'attrition.</a:t>
            </a:r>
            <a:endParaRPr lang="en-US" sz="1550" dirty="0"/>
          </a:p>
        </p:txBody>
      </p:sp>
      <p:sp>
        <p:nvSpPr>
          <p:cNvPr id="4" name="Text 2"/>
          <p:cNvSpPr/>
          <p:nvPr/>
        </p:nvSpPr>
        <p:spPr>
          <a:xfrm>
            <a:off x="793790" y="4147066"/>
            <a:ext cx="6279356" cy="317540"/>
          </a:xfrm>
          <a:prstGeom prst="rect">
            <a:avLst/>
          </a:prstGeom>
          <a:noFill/>
          <a:ln/>
        </p:spPr>
        <p:txBody>
          <a:bodyPr wrap="none" lIns="0" tIns="0" rIns="0" bIns="0" rtlCol="0" anchor="t"/>
          <a:lstStyle/>
          <a:p>
            <a:pPr marL="0" indent="0" algn="l">
              <a:lnSpc>
                <a:spcPts val="2500"/>
              </a:lnSpc>
              <a:buNone/>
            </a:pPr>
            <a:r>
              <a:rPr lang="en-US" sz="1550" b="1" dirty="0">
                <a:solidFill>
                  <a:srgbClr val="E5E0DF"/>
                </a:solidFill>
                <a:latin typeface="Roboto Light" pitchFamily="34" charset="0"/>
                <a:ea typeface="Roboto Light" pitchFamily="34" charset="-122"/>
                <a:cs typeface="Roboto Light" pitchFamily="34" charset="-120"/>
              </a:rPr>
              <a:t>Recommandations :</a:t>
            </a:r>
            <a:endParaRPr lang="en-US" sz="1550" dirty="0"/>
          </a:p>
        </p:txBody>
      </p:sp>
      <p:sp>
        <p:nvSpPr>
          <p:cNvPr id="5" name="Text 3"/>
          <p:cNvSpPr/>
          <p:nvPr/>
        </p:nvSpPr>
        <p:spPr>
          <a:xfrm>
            <a:off x="793790" y="4643199"/>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E5E0DF"/>
                </a:solidFill>
                <a:latin typeface="Roboto Light" pitchFamily="34" charset="0"/>
                <a:ea typeface="Roboto Light" pitchFamily="34" charset="-122"/>
                <a:cs typeface="Roboto Light" pitchFamily="34" charset="-120"/>
              </a:rPr>
              <a:t>Alléger la charge de travail et rééquilibrer les équipes.</a:t>
            </a:r>
            <a:endParaRPr lang="en-US" sz="1550" dirty="0"/>
          </a:p>
        </p:txBody>
      </p:sp>
      <p:sp>
        <p:nvSpPr>
          <p:cNvPr id="6" name="Text 4"/>
          <p:cNvSpPr/>
          <p:nvPr/>
        </p:nvSpPr>
        <p:spPr>
          <a:xfrm>
            <a:off x="793790" y="5030153"/>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E0DF"/>
                </a:solidFill>
                <a:latin typeface="Roboto Light" pitchFamily="34" charset="0"/>
                <a:ea typeface="Roboto Light" pitchFamily="34" charset="-122"/>
                <a:cs typeface="Roboto Light" pitchFamily="34" charset="-120"/>
              </a:rPr>
              <a:t>Proposer des programmes de coaching et de reconnaissance pour valoriser leur contribution.</a:t>
            </a:r>
            <a:endParaRPr lang="en-US" sz="1550" dirty="0"/>
          </a:p>
        </p:txBody>
      </p:sp>
      <p:sp>
        <p:nvSpPr>
          <p:cNvPr id="7" name="Text 5"/>
          <p:cNvSpPr/>
          <p:nvPr/>
        </p:nvSpPr>
        <p:spPr>
          <a:xfrm>
            <a:off x="793790" y="5734645"/>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E0DF"/>
                </a:solidFill>
                <a:latin typeface="Roboto Light" pitchFamily="34" charset="0"/>
                <a:ea typeface="Roboto Light" pitchFamily="34" charset="-122"/>
                <a:cs typeface="Roboto Light" pitchFamily="34" charset="-120"/>
              </a:rPr>
              <a:t>Donner du sens à leur travail via des projets innovants et des opportunités de développement.</a:t>
            </a:r>
            <a:endParaRPr lang="en-US" sz="1550" dirty="0"/>
          </a:p>
        </p:txBody>
      </p:sp>
      <p:pic>
        <p:nvPicPr>
          <p:cNvPr id="8" name="Image 0" descr="preencoded.png"/>
          <p:cNvPicPr>
            <a:picLocks noChangeAspect="1"/>
          </p:cNvPicPr>
          <p:nvPr/>
        </p:nvPicPr>
        <p:blipFill>
          <a:blip r:embed="rId3"/>
          <a:stretch>
            <a:fillRect/>
          </a:stretch>
        </p:blipFill>
        <p:spPr>
          <a:xfrm>
            <a:off x="7564874" y="2425422"/>
            <a:ext cx="6279356" cy="429637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249</TotalTime>
  <Words>930</Words>
  <Application>Microsoft Macintosh PowerPoint</Application>
  <PresentationFormat>Personnalisé</PresentationFormat>
  <Paragraphs>82</Paragraphs>
  <Slides>11</Slides>
  <Notes>11</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11</vt:i4>
      </vt:variant>
    </vt:vector>
  </HeadingPairs>
  <TitlesOfParts>
    <vt:vector size="15" baseType="lpstr">
      <vt:lpstr>Roboto Light</vt:lpstr>
      <vt:lpstr>Arial</vt:lpstr>
      <vt:lpstr>Poppins Light</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ghizlane lasri</cp:lastModifiedBy>
  <cp:revision>3</cp:revision>
  <dcterms:created xsi:type="dcterms:W3CDTF">2025-06-30T08:52:31Z</dcterms:created>
  <dcterms:modified xsi:type="dcterms:W3CDTF">2025-06-30T13:02:27Z</dcterms:modified>
</cp:coreProperties>
</file>